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2" r:id="rId4"/>
  </p:sldMasterIdLst>
  <p:notesMasterIdLst>
    <p:notesMasterId r:id="rId22"/>
  </p:notesMasterIdLst>
  <p:sldIdLst>
    <p:sldId id="256" r:id="rId5"/>
    <p:sldId id="257" r:id="rId6"/>
    <p:sldId id="265" r:id="rId7"/>
    <p:sldId id="266" r:id="rId8"/>
    <p:sldId id="271" r:id="rId9"/>
    <p:sldId id="270" r:id="rId10"/>
    <p:sldId id="267" r:id="rId11"/>
    <p:sldId id="272" r:id="rId12"/>
    <p:sldId id="273" r:id="rId13"/>
    <p:sldId id="268" r:id="rId14"/>
    <p:sldId id="274" r:id="rId15"/>
    <p:sldId id="275" r:id="rId16"/>
    <p:sldId id="269" r:id="rId17"/>
    <p:sldId id="276" r:id="rId18"/>
    <p:sldId id="277" r:id="rId19"/>
    <p:sldId id="278" r:id="rId20"/>
    <p:sldId id="258" r:id="rId2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4FF1AC6-4BED-4FC9-907E-06D217018355}">
          <p14:sldIdLst>
            <p14:sldId id="256"/>
            <p14:sldId id="257"/>
            <p14:sldId id="265"/>
            <p14:sldId id="266"/>
            <p14:sldId id="271"/>
            <p14:sldId id="270"/>
            <p14:sldId id="267"/>
            <p14:sldId id="272"/>
            <p14:sldId id="273"/>
            <p14:sldId id="268"/>
            <p14:sldId id="274"/>
            <p14:sldId id="275"/>
            <p14:sldId id="269"/>
            <p14:sldId id="276"/>
            <p14:sldId id="277"/>
            <p14:sldId id="278"/>
            <p14:sldId id="258"/>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p:restoredLeft sz="15620"/>
    <p:restoredTop sz="94660"/>
  </p:normalViewPr>
  <p:slideViewPr>
    <p:cSldViewPr snapToGrid="0" snapToObjects="1">
      <p:cViewPr varScale="1">
        <p:scale>
          <a:sx n="105" d="100"/>
          <a:sy n="105" d="100"/>
        </p:scale>
        <p:origin x="1794"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9260A6-DEB3-4F48-90AB-C87A66385022}" type="datetimeFigureOut">
              <a:rPr lang="en-US" smtClean="0"/>
              <a:t>3/6/2026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058312-F9A1-4F8A-A20B-0513CA125576}" type="slidenum">
              <a:rPr lang="en-US" smtClean="0"/>
              <a:t>‹#›</a:t>
            </a:fld>
            <a:endParaRPr lang="en-US"/>
          </a:p>
        </p:txBody>
      </p:sp>
    </p:spTree>
    <p:extLst>
      <p:ext uri="{BB962C8B-B14F-4D97-AF65-F5344CB8AC3E}">
        <p14:creationId xmlns:p14="http://schemas.microsoft.com/office/powerpoint/2010/main" val="42635479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Andersen v. Stability AI Ltd. – Generative AI platform included a “trade dress database that can recall and recreate the elements of artist’s trade dress.”</a:t>
            </a:r>
          </a:p>
          <a:p>
            <a:endParaRPr lang="en-US" dirty="0"/>
          </a:p>
          <a:p>
            <a:r>
              <a:rPr lang="en-US" dirty="0"/>
              <a:t>U.K. decision in Getty Images v. Stability AI – AI models producing images containing “Getty Images” watermarks constitutes trademark infringement.</a:t>
            </a:r>
          </a:p>
          <a:p>
            <a:endParaRPr lang="en-US" dirty="0"/>
          </a:p>
          <a:p>
            <a:endParaRPr lang="en-US" dirty="0"/>
          </a:p>
        </p:txBody>
      </p:sp>
      <p:sp>
        <p:nvSpPr>
          <p:cNvPr id="4" name="Slide Number Placeholder 3"/>
          <p:cNvSpPr>
            <a:spLocks noGrp="1"/>
          </p:cNvSpPr>
          <p:nvPr>
            <p:ph type="sldNum" sz="quarter" idx="5"/>
          </p:nvPr>
        </p:nvSpPr>
        <p:spPr/>
        <p:txBody>
          <a:bodyPr/>
          <a:lstStyle/>
          <a:p>
            <a:fld id="{21058312-F9A1-4F8A-A20B-0513CA125576}" type="slidenum">
              <a:rPr lang="en-US" smtClean="0"/>
              <a:t>5</a:t>
            </a:fld>
            <a:endParaRPr lang="en-US"/>
          </a:p>
        </p:txBody>
      </p:sp>
    </p:spTree>
    <p:extLst>
      <p:ext uri="{BB962C8B-B14F-4D97-AF65-F5344CB8AC3E}">
        <p14:creationId xmlns:p14="http://schemas.microsoft.com/office/powerpoint/2010/main" val="2683173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Main Sequence Ltd. v. </a:t>
            </a:r>
            <a:r>
              <a:rPr lang="en-US" dirty="0" err="1"/>
              <a:t>Dudesy</a:t>
            </a:r>
            <a:r>
              <a:rPr lang="en-US" dirty="0"/>
              <a:t>, LLC – estate of George Carlin sued (and later settled with) a podcast company of rights of publicity violations based on AI-generated content impersonating Carlin’s voice.</a:t>
            </a:r>
          </a:p>
          <a:p>
            <a:endParaRPr lang="en-US" dirty="0"/>
          </a:p>
          <a:p>
            <a:r>
              <a:rPr lang="en-US" dirty="0"/>
              <a:t>2025 guidance from the U.S. Copyright Office – “Some outputs of AI programs might infringe copyrights in other works they resemble that were used to train the AI. Copyright owners may be able to establish that such outputs infringe their copyrights if the AI program both (1) had access to their works and (2) created “substantially similar” outputs.” AND “If a generative AI output infringes a copyright in an existing work, both the AI user and the AI company could potentially be liable </a:t>
            </a:r>
            <a:r>
              <a:rPr lang="en-US"/>
              <a:t>under current law.”</a:t>
            </a:r>
            <a:endParaRPr lang="en-US" dirty="0"/>
          </a:p>
        </p:txBody>
      </p:sp>
      <p:sp>
        <p:nvSpPr>
          <p:cNvPr id="4" name="Slide Number Placeholder 3"/>
          <p:cNvSpPr>
            <a:spLocks noGrp="1"/>
          </p:cNvSpPr>
          <p:nvPr>
            <p:ph type="sldNum" sz="quarter" idx="5"/>
          </p:nvPr>
        </p:nvSpPr>
        <p:spPr/>
        <p:txBody>
          <a:bodyPr/>
          <a:lstStyle/>
          <a:p>
            <a:fld id="{21058312-F9A1-4F8A-A20B-0513CA125576}" type="slidenum">
              <a:rPr lang="en-US" smtClean="0"/>
              <a:t>14</a:t>
            </a:fld>
            <a:endParaRPr lang="en-US"/>
          </a:p>
        </p:txBody>
      </p:sp>
    </p:spTree>
    <p:extLst>
      <p:ext uri="{BB962C8B-B14F-4D97-AF65-F5344CB8AC3E}">
        <p14:creationId xmlns:p14="http://schemas.microsoft.com/office/powerpoint/2010/main" val="412917640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01 Title">
    <p:spTree>
      <p:nvGrpSpPr>
        <p:cNvPr id="1" name=""/>
        <p:cNvGrpSpPr/>
        <p:nvPr/>
      </p:nvGrpSpPr>
      <p:grpSpPr>
        <a:xfrm>
          <a:off x="0" y="0"/>
          <a:ext cx="0" cy="0"/>
          <a:chOff x="0" y="0"/>
          <a:chExt cx="0" cy="0"/>
        </a:xfrm>
      </p:grpSpPr>
      <p:sp>
        <p:nvSpPr>
          <p:cNvPr id="21" name="Rectangle 20"/>
          <p:cNvSpPr/>
          <p:nvPr/>
        </p:nvSpPr>
        <p:spPr bwMode="hidden">
          <a:xfrm>
            <a:off x="0" y="0"/>
            <a:ext cx="9144000" cy="6857999"/>
          </a:xfrm>
          <a:prstGeom prst="rect">
            <a:avLst/>
          </a:prstGeom>
          <a:blipFill rotWithShape="1">
            <a:blip r:embed="rId2">
              <a:alphaModFix amt="25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descr="MLF-logo_Rev_360.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43110" y="2099733"/>
            <a:ext cx="2465023" cy="1458472"/>
          </a:xfrm>
          <a:prstGeom prst="rect">
            <a:avLst/>
          </a:prstGeom>
        </p:spPr>
      </p:pic>
      <p:sp>
        <p:nvSpPr>
          <p:cNvPr id="3" name="Text Placeholder 2"/>
          <p:cNvSpPr>
            <a:spLocks noGrp="1"/>
          </p:cNvSpPr>
          <p:nvPr>
            <p:ph type="body" sz="quarter" idx="10" hasCustomPrompt="1"/>
          </p:nvPr>
        </p:nvSpPr>
        <p:spPr>
          <a:xfrm>
            <a:off x="567267" y="3792531"/>
            <a:ext cx="8009466" cy="914400"/>
          </a:xfrm>
          <a:prstGeom prst="rect">
            <a:avLst/>
          </a:prstGeom>
        </p:spPr>
        <p:txBody>
          <a:bodyPr vert="horz"/>
          <a:lstStyle>
            <a:lvl1pPr>
              <a:defRPr sz="3600"/>
            </a:lvl1pPr>
          </a:lstStyle>
          <a:p>
            <a:pPr lvl="0"/>
            <a:r>
              <a:rPr lang="en-US" dirty="0"/>
              <a:t>Click to edit text</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01 Dark 2nd">
    <p:spTree>
      <p:nvGrpSpPr>
        <p:cNvPr id="1" name=""/>
        <p:cNvGrpSpPr/>
        <p:nvPr/>
      </p:nvGrpSpPr>
      <p:grpSpPr>
        <a:xfrm>
          <a:off x="0" y="0"/>
          <a:ext cx="0" cy="0"/>
          <a:chOff x="0" y="0"/>
          <a:chExt cx="0" cy="0"/>
        </a:xfrm>
      </p:grpSpPr>
      <p:sp>
        <p:nvSpPr>
          <p:cNvPr id="13" name="Rectangle 12"/>
          <p:cNvSpPr/>
          <p:nvPr/>
        </p:nvSpPr>
        <p:spPr bwMode="hidden">
          <a:xfrm>
            <a:off x="0" y="0"/>
            <a:ext cx="9144000" cy="6857999"/>
          </a:xfrm>
          <a:prstGeom prst="rect">
            <a:avLst/>
          </a:prstGeom>
          <a:blipFill rotWithShape="1">
            <a:blip r:embed="rId2">
              <a:alphaModFix amt="25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 Placeholder 2"/>
          <p:cNvSpPr>
            <a:spLocks noGrp="1"/>
          </p:cNvSpPr>
          <p:nvPr>
            <p:ph idx="5" hasCustomPrompt="1"/>
          </p:nvPr>
        </p:nvSpPr>
        <p:spPr>
          <a:xfrm>
            <a:off x="567266" y="1159932"/>
            <a:ext cx="8009467" cy="4707467"/>
          </a:xfrm>
          <a:prstGeom prst="rect">
            <a:avLst/>
          </a:prstGeom>
        </p:spPr>
        <p:txBody>
          <a:bodyPr vert="horz" lIns="91440" tIns="45720" rIns="91440" bIns="45720" rtlCol="0">
            <a:normAutofit/>
          </a:bodyPr>
          <a:lstStyle>
            <a:lvl1pPr>
              <a:defRPr sz="2400"/>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lgn="l"/>
            <a:r>
              <a:rPr lang="en-US" dirty="0">
                <a:latin typeface="+mn-lt"/>
              </a:rPr>
              <a:t>Click to edit text</a:t>
            </a:r>
          </a:p>
          <a:p>
            <a:pPr lvl="1" algn="l"/>
            <a:r>
              <a:rPr lang="en-US" dirty="0">
                <a:latin typeface="+mn-lt"/>
              </a:rPr>
              <a:t>Second level</a:t>
            </a:r>
          </a:p>
          <a:p>
            <a:pPr lvl="2" algn="l"/>
            <a:r>
              <a:rPr lang="en-US" dirty="0">
                <a:latin typeface="+mn-lt"/>
              </a:rPr>
              <a:t>Third level</a:t>
            </a:r>
          </a:p>
          <a:p>
            <a:pPr lvl="3" algn="l"/>
            <a:r>
              <a:rPr lang="en-US" dirty="0">
                <a:latin typeface="+mn-lt"/>
              </a:rPr>
              <a:t>Fourth level</a:t>
            </a:r>
          </a:p>
          <a:p>
            <a:pPr lvl="4" algn="l"/>
            <a:r>
              <a:rPr lang="en-US" dirty="0">
                <a:latin typeface="+mn-lt"/>
              </a:rPr>
              <a:t>Fifth level</a:t>
            </a:r>
            <a:endParaRPr lang="en-US" sz="1200" dirty="0">
              <a:solidFill>
                <a:schemeClr val="tx1"/>
              </a:solidFill>
              <a:latin typeface="+mn-lt"/>
            </a:endParaRPr>
          </a:p>
        </p:txBody>
      </p:sp>
      <p:pic>
        <p:nvPicPr>
          <p:cNvPr id="19" name="Picture 18" descr="MLF-logo_Rev_360.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3650" y="6007148"/>
            <a:ext cx="1073150" cy="634947"/>
          </a:xfrm>
          <a:prstGeom prst="rect">
            <a:avLst/>
          </a:prstGeom>
        </p:spPr>
      </p:pic>
      <p:cxnSp>
        <p:nvCxnSpPr>
          <p:cNvPr id="20" name="Straight Connector 19"/>
          <p:cNvCxnSpPr/>
          <p:nvPr/>
        </p:nvCxnSpPr>
        <p:spPr>
          <a:xfrm>
            <a:off x="0" y="974182"/>
            <a:ext cx="9144000" cy="0"/>
          </a:xfrm>
          <a:prstGeom prst="line">
            <a:avLst/>
          </a:prstGeom>
        </p:spPr>
        <p:style>
          <a:lnRef idx="2">
            <a:schemeClr val="accent1"/>
          </a:lnRef>
          <a:fillRef idx="0">
            <a:schemeClr val="accent1"/>
          </a:fillRef>
          <a:effectRef idx="1">
            <a:schemeClr val="accent1"/>
          </a:effectRef>
          <a:fontRef idx="minor">
            <a:schemeClr val="tx1"/>
          </a:fontRef>
        </p:style>
      </p:cxnSp>
      <p:sp>
        <p:nvSpPr>
          <p:cNvPr id="10" name="Text Placeholder 2"/>
          <p:cNvSpPr>
            <a:spLocks noGrp="1"/>
          </p:cNvSpPr>
          <p:nvPr>
            <p:ph type="body" sz="quarter" idx="10" hasCustomPrompt="1"/>
          </p:nvPr>
        </p:nvSpPr>
        <p:spPr>
          <a:xfrm>
            <a:off x="567267" y="177800"/>
            <a:ext cx="8009466" cy="796382"/>
          </a:xfrm>
          <a:prstGeom prst="rect">
            <a:avLst/>
          </a:prstGeom>
        </p:spPr>
        <p:txBody>
          <a:bodyPr vert="horz"/>
          <a:lstStyle>
            <a:lvl1pPr>
              <a:defRPr sz="3600"/>
            </a:lvl1pPr>
          </a:lstStyle>
          <a:p>
            <a:pPr lvl="0"/>
            <a:r>
              <a:rPr lang="en-US" dirty="0"/>
              <a:t>Click to edit text</a:t>
            </a:r>
          </a:p>
        </p:txBody>
      </p:sp>
      <p:sp>
        <p:nvSpPr>
          <p:cNvPr id="11" name="Text Placeholder 2"/>
          <p:cNvSpPr>
            <a:spLocks noGrp="1"/>
          </p:cNvSpPr>
          <p:nvPr>
            <p:ph type="body" sz="quarter" idx="11" hasCustomPrompt="1"/>
          </p:nvPr>
        </p:nvSpPr>
        <p:spPr>
          <a:xfrm>
            <a:off x="567267" y="6199982"/>
            <a:ext cx="6743755" cy="376011"/>
          </a:xfrm>
          <a:prstGeom prst="rect">
            <a:avLst/>
          </a:prstGeom>
        </p:spPr>
        <p:txBody>
          <a:bodyPr vert="horz"/>
          <a:lstStyle>
            <a:lvl1pPr algn="r">
              <a:defRPr sz="1800"/>
            </a:lvl1pPr>
          </a:lstStyle>
          <a:p>
            <a:pPr lvl="0"/>
            <a:r>
              <a:rPr lang="en-US" dirty="0"/>
              <a:t>Click to edit text</a:t>
            </a:r>
          </a:p>
        </p:txBody>
      </p:sp>
    </p:spTree>
    <p:extLst>
      <p:ext uri="{BB962C8B-B14F-4D97-AF65-F5344CB8AC3E}">
        <p14:creationId xmlns:p14="http://schemas.microsoft.com/office/powerpoint/2010/main" val="27623535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01 Light 2nd">
    <p:spTree>
      <p:nvGrpSpPr>
        <p:cNvPr id="1" name=""/>
        <p:cNvGrpSpPr/>
        <p:nvPr/>
      </p:nvGrpSpPr>
      <p:grpSpPr>
        <a:xfrm>
          <a:off x="0" y="0"/>
          <a:ext cx="0" cy="0"/>
          <a:chOff x="0" y="0"/>
          <a:chExt cx="0" cy="0"/>
        </a:xfrm>
      </p:grpSpPr>
      <p:sp>
        <p:nvSpPr>
          <p:cNvPr id="6" name="Rectangle 5"/>
          <p:cNvSpPr/>
          <p:nvPr/>
        </p:nvSpPr>
        <p:spPr bwMode="hidden">
          <a:xfrm>
            <a:off x="0" y="0"/>
            <a:ext cx="9144000" cy="6857999"/>
          </a:xfrm>
          <a:prstGeom prst="rect">
            <a:avLst/>
          </a:prstGeom>
          <a:blipFill rotWithShape="1">
            <a:blip r:embed="rId2">
              <a:alphaModFix amt="25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MLF-logo_Rev_360.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3650" y="6007148"/>
            <a:ext cx="1073150" cy="634947"/>
          </a:xfrm>
          <a:prstGeom prst="rect">
            <a:avLst/>
          </a:prstGeom>
        </p:spPr>
      </p:pic>
      <p:sp>
        <p:nvSpPr>
          <p:cNvPr id="10" name="Text Placeholder 2"/>
          <p:cNvSpPr>
            <a:spLocks noGrp="1"/>
          </p:cNvSpPr>
          <p:nvPr>
            <p:ph type="body" sz="quarter" idx="11" hasCustomPrompt="1"/>
          </p:nvPr>
        </p:nvSpPr>
        <p:spPr>
          <a:xfrm>
            <a:off x="567267" y="177800"/>
            <a:ext cx="8009466" cy="796382"/>
          </a:xfrm>
          <a:prstGeom prst="rect">
            <a:avLst/>
          </a:prstGeom>
        </p:spPr>
        <p:txBody>
          <a:bodyPr vert="horz"/>
          <a:lstStyle>
            <a:lvl1pPr>
              <a:defRPr sz="3600"/>
            </a:lvl1pPr>
          </a:lstStyle>
          <a:p>
            <a:pPr lvl="0"/>
            <a:r>
              <a:rPr lang="en-US" dirty="0"/>
              <a:t>Click to edit text</a:t>
            </a:r>
          </a:p>
        </p:txBody>
      </p:sp>
      <p:sp>
        <p:nvSpPr>
          <p:cNvPr id="14" name="Text Placeholder 2"/>
          <p:cNvSpPr>
            <a:spLocks noGrp="1"/>
          </p:cNvSpPr>
          <p:nvPr>
            <p:ph idx="5" hasCustomPrompt="1"/>
          </p:nvPr>
        </p:nvSpPr>
        <p:spPr>
          <a:xfrm>
            <a:off x="0" y="1159932"/>
            <a:ext cx="9144000" cy="4707467"/>
          </a:xfrm>
          <a:prstGeom prst="rect">
            <a:avLst/>
          </a:prstGeom>
          <a:solidFill>
            <a:schemeClr val="tx1"/>
          </a:solidFill>
          <a:ln>
            <a:noFill/>
          </a:ln>
        </p:spPr>
        <p:txBody>
          <a:bodyPr vert="horz" lIns="548640" tIns="182880" rIns="548640" bIns="457200" rtlCol="0">
            <a:normAutofit/>
          </a:bodyPr>
          <a:lstStyle>
            <a:lvl1pPr>
              <a:defRPr sz="2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lgn="l"/>
            <a:r>
              <a:rPr lang="en-US" dirty="0">
                <a:latin typeface="+mn-lt"/>
              </a:rPr>
              <a:t>Click to edit text</a:t>
            </a:r>
          </a:p>
          <a:p>
            <a:pPr lvl="1" algn="l"/>
            <a:r>
              <a:rPr lang="en-US" dirty="0">
                <a:latin typeface="+mn-lt"/>
              </a:rPr>
              <a:t>Second level</a:t>
            </a:r>
          </a:p>
          <a:p>
            <a:pPr lvl="2" algn="l"/>
            <a:r>
              <a:rPr lang="en-US" dirty="0">
                <a:latin typeface="+mn-lt"/>
              </a:rPr>
              <a:t>Third level</a:t>
            </a:r>
          </a:p>
          <a:p>
            <a:pPr lvl="3" algn="l"/>
            <a:r>
              <a:rPr lang="en-US" dirty="0">
                <a:latin typeface="+mn-lt"/>
              </a:rPr>
              <a:t>Fourth level</a:t>
            </a:r>
          </a:p>
          <a:p>
            <a:pPr lvl="4" algn="l"/>
            <a:r>
              <a:rPr lang="en-US" dirty="0">
                <a:latin typeface="+mn-lt"/>
              </a:rPr>
              <a:t>Fifth level</a:t>
            </a:r>
            <a:endParaRPr lang="en-US" sz="1200" dirty="0">
              <a:solidFill>
                <a:schemeClr val="tx1"/>
              </a:solidFill>
              <a:latin typeface="+mn-lt"/>
            </a:endParaRPr>
          </a:p>
        </p:txBody>
      </p:sp>
      <p:sp>
        <p:nvSpPr>
          <p:cNvPr id="16" name="Text Placeholder 2"/>
          <p:cNvSpPr>
            <a:spLocks noGrp="1"/>
          </p:cNvSpPr>
          <p:nvPr>
            <p:ph type="body" sz="quarter" idx="12" hasCustomPrompt="1"/>
          </p:nvPr>
        </p:nvSpPr>
        <p:spPr>
          <a:xfrm>
            <a:off x="567267" y="6199982"/>
            <a:ext cx="6743755" cy="376011"/>
          </a:xfrm>
          <a:prstGeom prst="rect">
            <a:avLst/>
          </a:prstGeom>
        </p:spPr>
        <p:txBody>
          <a:bodyPr vert="horz"/>
          <a:lstStyle>
            <a:lvl1pPr algn="r">
              <a:defRPr sz="1800"/>
            </a:lvl1pPr>
          </a:lstStyle>
          <a:p>
            <a:pPr lvl="0"/>
            <a:r>
              <a:rPr lang="en-US" dirty="0"/>
              <a:t>Click to edit text</a:t>
            </a:r>
          </a:p>
        </p:txBody>
      </p:sp>
    </p:spTree>
    <p:extLst>
      <p:ext uri="{BB962C8B-B14F-4D97-AF65-F5344CB8AC3E}">
        <p14:creationId xmlns:p14="http://schemas.microsoft.com/office/powerpoint/2010/main" val="19113862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01 Alt 2nd">
    <p:bg>
      <p:bgPr>
        <a:solidFill>
          <a:schemeClr val="bg2"/>
        </a:solidFill>
        <a:effectLst/>
      </p:bgPr>
    </p:bg>
    <p:spTree>
      <p:nvGrpSpPr>
        <p:cNvPr id="1" name=""/>
        <p:cNvGrpSpPr/>
        <p:nvPr/>
      </p:nvGrpSpPr>
      <p:grpSpPr>
        <a:xfrm>
          <a:off x="0" y="0"/>
          <a:ext cx="0" cy="0"/>
          <a:chOff x="0" y="0"/>
          <a:chExt cx="0" cy="0"/>
        </a:xfrm>
      </p:grpSpPr>
      <p:sp>
        <p:nvSpPr>
          <p:cNvPr id="11" name="Rectangle 10"/>
          <p:cNvSpPr/>
          <p:nvPr userDrawn="1"/>
        </p:nvSpPr>
        <p:spPr bwMode="hidden">
          <a:xfrm>
            <a:off x="0" y="0"/>
            <a:ext cx="9144000" cy="6857999"/>
          </a:xfrm>
          <a:prstGeom prst="rect">
            <a:avLst/>
          </a:prstGeom>
          <a:blipFill rotWithShape="1">
            <a:blip r:embed="rId2">
              <a:alphaModFix amt="49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MLF-logo_Rev_360.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613650" y="6007148"/>
            <a:ext cx="1073150" cy="634947"/>
          </a:xfrm>
          <a:prstGeom prst="rect">
            <a:avLst/>
          </a:prstGeom>
        </p:spPr>
      </p:pic>
      <p:sp>
        <p:nvSpPr>
          <p:cNvPr id="13" name="Text Placeholder 2"/>
          <p:cNvSpPr>
            <a:spLocks noGrp="1"/>
          </p:cNvSpPr>
          <p:nvPr>
            <p:ph type="body" sz="quarter" idx="10" hasCustomPrompt="1"/>
          </p:nvPr>
        </p:nvSpPr>
        <p:spPr>
          <a:xfrm>
            <a:off x="567267" y="177800"/>
            <a:ext cx="8009466" cy="796382"/>
          </a:xfrm>
          <a:prstGeom prst="rect">
            <a:avLst/>
          </a:prstGeom>
        </p:spPr>
        <p:txBody>
          <a:bodyPr vert="horz"/>
          <a:lstStyle>
            <a:lvl1pPr>
              <a:defRPr sz="3600"/>
            </a:lvl1pPr>
          </a:lstStyle>
          <a:p>
            <a:pPr lvl="0"/>
            <a:r>
              <a:rPr lang="en-US" dirty="0"/>
              <a:t>Click to edit text</a:t>
            </a:r>
          </a:p>
        </p:txBody>
      </p:sp>
      <p:sp>
        <p:nvSpPr>
          <p:cNvPr id="17" name="Text Placeholder 2"/>
          <p:cNvSpPr>
            <a:spLocks noGrp="1"/>
          </p:cNvSpPr>
          <p:nvPr>
            <p:ph idx="5" hasCustomPrompt="1"/>
          </p:nvPr>
        </p:nvSpPr>
        <p:spPr>
          <a:xfrm>
            <a:off x="0" y="1161288"/>
            <a:ext cx="9144000" cy="4709160"/>
          </a:xfrm>
          <a:prstGeom prst="rect">
            <a:avLst/>
          </a:prstGeom>
          <a:solidFill>
            <a:schemeClr val="tx1"/>
          </a:solidFill>
          <a:ln>
            <a:noFill/>
          </a:ln>
        </p:spPr>
        <p:txBody>
          <a:bodyPr vert="horz" lIns="548640" tIns="182880" rIns="548640" bIns="457200" rtlCol="0">
            <a:normAutofit/>
          </a:bodyPr>
          <a:lstStyle>
            <a:lvl1pPr>
              <a:defRPr sz="2400">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lgn="l"/>
            <a:r>
              <a:rPr lang="en-US" dirty="0">
                <a:latin typeface="+mn-lt"/>
              </a:rPr>
              <a:t>Click to edit text</a:t>
            </a:r>
          </a:p>
          <a:p>
            <a:pPr lvl="1" algn="l"/>
            <a:r>
              <a:rPr lang="en-US" dirty="0">
                <a:latin typeface="+mn-lt"/>
              </a:rPr>
              <a:t>Second level</a:t>
            </a:r>
          </a:p>
          <a:p>
            <a:pPr lvl="2" algn="l"/>
            <a:r>
              <a:rPr lang="en-US" dirty="0">
                <a:latin typeface="+mn-lt"/>
              </a:rPr>
              <a:t>Third level</a:t>
            </a:r>
          </a:p>
          <a:p>
            <a:pPr lvl="3" algn="l"/>
            <a:r>
              <a:rPr lang="en-US" dirty="0">
                <a:latin typeface="+mn-lt"/>
              </a:rPr>
              <a:t>Fourth level</a:t>
            </a:r>
          </a:p>
          <a:p>
            <a:pPr lvl="4" algn="l"/>
            <a:r>
              <a:rPr lang="en-US" dirty="0">
                <a:latin typeface="+mn-lt"/>
              </a:rPr>
              <a:t>Fifth level</a:t>
            </a:r>
            <a:endParaRPr lang="en-US" sz="1200" dirty="0">
              <a:solidFill>
                <a:schemeClr val="tx1"/>
              </a:solidFill>
              <a:latin typeface="+mn-lt"/>
            </a:endParaRPr>
          </a:p>
        </p:txBody>
      </p:sp>
      <p:sp>
        <p:nvSpPr>
          <p:cNvPr id="18" name="Text Placeholder 2"/>
          <p:cNvSpPr>
            <a:spLocks noGrp="1"/>
          </p:cNvSpPr>
          <p:nvPr>
            <p:ph type="body" sz="quarter" idx="11" hasCustomPrompt="1"/>
          </p:nvPr>
        </p:nvSpPr>
        <p:spPr>
          <a:xfrm>
            <a:off x="567267" y="6199982"/>
            <a:ext cx="6743755" cy="376011"/>
          </a:xfrm>
          <a:prstGeom prst="rect">
            <a:avLst/>
          </a:prstGeom>
        </p:spPr>
        <p:txBody>
          <a:bodyPr vert="horz"/>
          <a:lstStyle>
            <a:lvl1pPr algn="r">
              <a:defRPr sz="1800"/>
            </a:lvl1pPr>
          </a:lstStyle>
          <a:p>
            <a:pPr lvl="0"/>
            <a:r>
              <a:rPr lang="en-US" dirty="0"/>
              <a:t>Click to edit text</a:t>
            </a:r>
          </a:p>
        </p:txBody>
      </p:sp>
    </p:spTree>
    <p:extLst>
      <p:ext uri="{BB962C8B-B14F-4D97-AF65-F5344CB8AC3E}">
        <p14:creationId xmlns:p14="http://schemas.microsoft.com/office/powerpoint/2010/main" val="31203917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02 Title">
    <p:spTree>
      <p:nvGrpSpPr>
        <p:cNvPr id="1" name=""/>
        <p:cNvGrpSpPr/>
        <p:nvPr/>
      </p:nvGrpSpPr>
      <p:grpSpPr>
        <a:xfrm>
          <a:off x="0" y="0"/>
          <a:ext cx="0" cy="0"/>
          <a:chOff x="0" y="0"/>
          <a:chExt cx="0" cy="0"/>
        </a:xfrm>
      </p:grpSpPr>
      <p:pic>
        <p:nvPicPr>
          <p:cNvPr id="27" name="Picture 26" descr="MLF-logo_Rev_360.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343110" y="2099733"/>
            <a:ext cx="2465023" cy="1458472"/>
          </a:xfrm>
          <a:prstGeom prst="rect">
            <a:avLst/>
          </a:prstGeom>
        </p:spPr>
      </p:pic>
      <p:sp>
        <p:nvSpPr>
          <p:cNvPr id="5" name="Rectangle 4"/>
          <p:cNvSpPr/>
          <p:nvPr userDrawn="1"/>
        </p:nvSpPr>
        <p:spPr>
          <a:xfrm>
            <a:off x="0" y="0"/>
            <a:ext cx="4572000" cy="143933"/>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Rectangle 28"/>
          <p:cNvSpPr/>
          <p:nvPr userDrawn="1"/>
        </p:nvSpPr>
        <p:spPr>
          <a:xfrm>
            <a:off x="4572000" y="0"/>
            <a:ext cx="4572000" cy="143933"/>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Rectangle 29"/>
          <p:cNvSpPr/>
          <p:nvPr userDrawn="1"/>
        </p:nvSpPr>
        <p:spPr>
          <a:xfrm>
            <a:off x="0" y="6714067"/>
            <a:ext cx="4572000" cy="143933"/>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Rectangle 30"/>
          <p:cNvSpPr/>
          <p:nvPr userDrawn="1"/>
        </p:nvSpPr>
        <p:spPr>
          <a:xfrm>
            <a:off x="4572000" y="6714066"/>
            <a:ext cx="4572000" cy="143933"/>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 Placeholder 2"/>
          <p:cNvSpPr>
            <a:spLocks noGrp="1"/>
          </p:cNvSpPr>
          <p:nvPr>
            <p:ph type="body" sz="quarter" idx="10" hasCustomPrompt="1"/>
          </p:nvPr>
        </p:nvSpPr>
        <p:spPr>
          <a:xfrm>
            <a:off x="567267" y="3792531"/>
            <a:ext cx="8009466" cy="914400"/>
          </a:xfrm>
          <a:prstGeom prst="rect">
            <a:avLst/>
          </a:prstGeom>
        </p:spPr>
        <p:txBody>
          <a:bodyPr vert="horz"/>
          <a:lstStyle>
            <a:lvl1pPr>
              <a:defRPr sz="3600"/>
            </a:lvl1pPr>
          </a:lstStyle>
          <a:p>
            <a:pPr lvl="0"/>
            <a:r>
              <a:rPr lang="en-US" dirty="0"/>
              <a:t>Click to edit text</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02 Dark 2nd">
    <p:spTree>
      <p:nvGrpSpPr>
        <p:cNvPr id="1" name=""/>
        <p:cNvGrpSpPr/>
        <p:nvPr/>
      </p:nvGrpSpPr>
      <p:grpSpPr>
        <a:xfrm>
          <a:off x="0" y="0"/>
          <a:ext cx="0" cy="0"/>
          <a:chOff x="0" y="0"/>
          <a:chExt cx="0" cy="0"/>
        </a:xfrm>
      </p:grpSpPr>
      <p:pic>
        <p:nvPicPr>
          <p:cNvPr id="12" name="Picture 11" descr="MLF-logo_Rev_360.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13650" y="5939412"/>
            <a:ext cx="1073150" cy="634947"/>
          </a:xfrm>
          <a:prstGeom prst="rect">
            <a:avLst/>
          </a:prstGeom>
        </p:spPr>
      </p:pic>
      <p:sp>
        <p:nvSpPr>
          <p:cNvPr id="17" name="Rectangle 16"/>
          <p:cNvSpPr/>
          <p:nvPr userDrawn="1"/>
        </p:nvSpPr>
        <p:spPr>
          <a:xfrm>
            <a:off x="0" y="0"/>
            <a:ext cx="4572000" cy="143933"/>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Rectangle 17"/>
          <p:cNvSpPr/>
          <p:nvPr userDrawn="1"/>
        </p:nvSpPr>
        <p:spPr>
          <a:xfrm>
            <a:off x="4572000" y="0"/>
            <a:ext cx="4572000" cy="143933"/>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Rectangle 18"/>
          <p:cNvSpPr/>
          <p:nvPr userDrawn="1"/>
        </p:nvSpPr>
        <p:spPr>
          <a:xfrm>
            <a:off x="0" y="6714067"/>
            <a:ext cx="4572000" cy="143933"/>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Rectangle 19"/>
          <p:cNvSpPr/>
          <p:nvPr userDrawn="1"/>
        </p:nvSpPr>
        <p:spPr>
          <a:xfrm>
            <a:off x="4572000" y="6714066"/>
            <a:ext cx="4572000" cy="143933"/>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Text Placeholder 2"/>
          <p:cNvSpPr>
            <a:spLocks noGrp="1"/>
          </p:cNvSpPr>
          <p:nvPr>
            <p:ph type="body" sz="quarter" idx="10" hasCustomPrompt="1"/>
          </p:nvPr>
        </p:nvSpPr>
        <p:spPr>
          <a:xfrm>
            <a:off x="567267" y="177800"/>
            <a:ext cx="8009466" cy="796382"/>
          </a:xfrm>
          <a:prstGeom prst="rect">
            <a:avLst/>
          </a:prstGeom>
        </p:spPr>
        <p:txBody>
          <a:bodyPr vert="horz"/>
          <a:lstStyle>
            <a:lvl1pPr>
              <a:defRPr sz="3600"/>
            </a:lvl1pPr>
          </a:lstStyle>
          <a:p>
            <a:pPr lvl="0"/>
            <a:r>
              <a:rPr lang="en-US" dirty="0"/>
              <a:t>Click to edit text</a:t>
            </a:r>
          </a:p>
        </p:txBody>
      </p:sp>
      <p:sp>
        <p:nvSpPr>
          <p:cNvPr id="10" name="Text Placeholder 2"/>
          <p:cNvSpPr>
            <a:spLocks noGrp="1"/>
          </p:cNvSpPr>
          <p:nvPr>
            <p:ph idx="5" hasCustomPrompt="1"/>
          </p:nvPr>
        </p:nvSpPr>
        <p:spPr>
          <a:xfrm>
            <a:off x="567266" y="1159932"/>
            <a:ext cx="8009467" cy="4707467"/>
          </a:xfrm>
          <a:prstGeom prst="rect">
            <a:avLst/>
          </a:prstGeom>
        </p:spPr>
        <p:txBody>
          <a:bodyPr vert="horz" lIns="91440" tIns="45720" rIns="91440" bIns="45720" rtlCol="0">
            <a:normAutofit/>
          </a:bodyPr>
          <a:lstStyle>
            <a:lvl1pPr>
              <a:defRPr sz="2400"/>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lgn="l"/>
            <a:r>
              <a:rPr lang="en-US" dirty="0">
                <a:latin typeface="+mn-lt"/>
              </a:rPr>
              <a:t>Click to edit text</a:t>
            </a:r>
          </a:p>
          <a:p>
            <a:pPr lvl="1" algn="l"/>
            <a:r>
              <a:rPr lang="en-US" dirty="0">
                <a:latin typeface="+mn-lt"/>
              </a:rPr>
              <a:t>Second level</a:t>
            </a:r>
          </a:p>
          <a:p>
            <a:pPr lvl="2" algn="l"/>
            <a:r>
              <a:rPr lang="en-US" dirty="0">
                <a:latin typeface="+mn-lt"/>
              </a:rPr>
              <a:t>Third level</a:t>
            </a:r>
          </a:p>
          <a:p>
            <a:pPr lvl="3" algn="l"/>
            <a:r>
              <a:rPr lang="en-US" dirty="0">
                <a:latin typeface="+mn-lt"/>
              </a:rPr>
              <a:t>Fourth level</a:t>
            </a:r>
          </a:p>
          <a:p>
            <a:pPr lvl="4" algn="l"/>
            <a:r>
              <a:rPr lang="en-US" dirty="0">
                <a:latin typeface="+mn-lt"/>
              </a:rPr>
              <a:t>Fifth level</a:t>
            </a:r>
            <a:endParaRPr lang="en-US" sz="1200" dirty="0">
              <a:solidFill>
                <a:schemeClr val="tx1"/>
              </a:solidFill>
              <a:latin typeface="+mn-lt"/>
            </a:endParaRPr>
          </a:p>
        </p:txBody>
      </p:sp>
      <p:cxnSp>
        <p:nvCxnSpPr>
          <p:cNvPr id="11" name="Straight Connector 10"/>
          <p:cNvCxnSpPr/>
          <p:nvPr userDrawn="1"/>
        </p:nvCxnSpPr>
        <p:spPr>
          <a:xfrm>
            <a:off x="0" y="974182"/>
            <a:ext cx="9144000" cy="0"/>
          </a:xfrm>
          <a:prstGeom prst="line">
            <a:avLst/>
          </a:prstGeom>
        </p:spPr>
        <p:style>
          <a:lnRef idx="2">
            <a:schemeClr val="accent1"/>
          </a:lnRef>
          <a:fillRef idx="0">
            <a:schemeClr val="accent1"/>
          </a:fillRef>
          <a:effectRef idx="1">
            <a:schemeClr val="accent1"/>
          </a:effectRef>
          <a:fontRef idx="minor">
            <a:schemeClr val="tx1"/>
          </a:fontRef>
        </p:style>
      </p:cxnSp>
      <p:sp>
        <p:nvSpPr>
          <p:cNvPr id="13" name="Text Placeholder 2"/>
          <p:cNvSpPr>
            <a:spLocks noGrp="1"/>
          </p:cNvSpPr>
          <p:nvPr>
            <p:ph type="body" sz="quarter" idx="11" hasCustomPrompt="1"/>
          </p:nvPr>
        </p:nvSpPr>
        <p:spPr>
          <a:xfrm>
            <a:off x="567267" y="6099710"/>
            <a:ext cx="6743755" cy="376011"/>
          </a:xfrm>
          <a:prstGeom prst="rect">
            <a:avLst/>
          </a:prstGeom>
        </p:spPr>
        <p:txBody>
          <a:bodyPr vert="horz"/>
          <a:lstStyle>
            <a:lvl1pPr algn="r">
              <a:defRPr sz="1800"/>
            </a:lvl1pPr>
          </a:lstStyle>
          <a:p>
            <a:pPr lvl="0"/>
            <a:r>
              <a:rPr lang="en-US" dirty="0"/>
              <a:t>Click to edit text</a:t>
            </a:r>
          </a:p>
        </p:txBody>
      </p:sp>
    </p:spTree>
    <p:extLst>
      <p:ext uri="{BB962C8B-B14F-4D97-AF65-F5344CB8AC3E}">
        <p14:creationId xmlns:p14="http://schemas.microsoft.com/office/powerpoint/2010/main" val="13922072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02 Light 2nd">
    <p:spTree>
      <p:nvGrpSpPr>
        <p:cNvPr id="1" name=""/>
        <p:cNvGrpSpPr/>
        <p:nvPr/>
      </p:nvGrpSpPr>
      <p:grpSpPr>
        <a:xfrm>
          <a:off x="0" y="0"/>
          <a:ext cx="0" cy="0"/>
          <a:chOff x="0" y="0"/>
          <a:chExt cx="0" cy="0"/>
        </a:xfrm>
      </p:grpSpPr>
      <p:pic>
        <p:nvPicPr>
          <p:cNvPr id="12" name="Picture 11" descr="MLF-logo_Rev_360.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13650" y="5939412"/>
            <a:ext cx="1073150" cy="634947"/>
          </a:xfrm>
          <a:prstGeom prst="rect">
            <a:avLst/>
          </a:prstGeom>
        </p:spPr>
      </p:pic>
      <p:sp>
        <p:nvSpPr>
          <p:cNvPr id="17" name="Rectangle 16"/>
          <p:cNvSpPr/>
          <p:nvPr userDrawn="1"/>
        </p:nvSpPr>
        <p:spPr>
          <a:xfrm>
            <a:off x="0" y="0"/>
            <a:ext cx="4572000" cy="143933"/>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Rectangle 17"/>
          <p:cNvSpPr/>
          <p:nvPr userDrawn="1"/>
        </p:nvSpPr>
        <p:spPr>
          <a:xfrm>
            <a:off x="4572000" y="0"/>
            <a:ext cx="4572000" cy="143933"/>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Rectangle 18"/>
          <p:cNvSpPr/>
          <p:nvPr userDrawn="1"/>
        </p:nvSpPr>
        <p:spPr>
          <a:xfrm>
            <a:off x="0" y="6714067"/>
            <a:ext cx="4572000" cy="143933"/>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Rectangle 19"/>
          <p:cNvSpPr/>
          <p:nvPr userDrawn="1"/>
        </p:nvSpPr>
        <p:spPr>
          <a:xfrm>
            <a:off x="4572000" y="6714066"/>
            <a:ext cx="4572000" cy="143933"/>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Text Placeholder 2"/>
          <p:cNvSpPr>
            <a:spLocks noGrp="1"/>
          </p:cNvSpPr>
          <p:nvPr>
            <p:ph type="body" sz="quarter" idx="10" hasCustomPrompt="1"/>
          </p:nvPr>
        </p:nvSpPr>
        <p:spPr>
          <a:xfrm>
            <a:off x="567267" y="177800"/>
            <a:ext cx="8009466" cy="796382"/>
          </a:xfrm>
          <a:prstGeom prst="rect">
            <a:avLst/>
          </a:prstGeom>
        </p:spPr>
        <p:txBody>
          <a:bodyPr vert="horz"/>
          <a:lstStyle>
            <a:lvl1pPr>
              <a:defRPr sz="3600"/>
            </a:lvl1pPr>
          </a:lstStyle>
          <a:p>
            <a:pPr lvl="0"/>
            <a:r>
              <a:rPr lang="en-US" dirty="0"/>
              <a:t>Click to edit text</a:t>
            </a:r>
          </a:p>
        </p:txBody>
      </p:sp>
      <p:sp>
        <p:nvSpPr>
          <p:cNvPr id="21" name="Text Placeholder 2"/>
          <p:cNvSpPr>
            <a:spLocks noGrp="1"/>
          </p:cNvSpPr>
          <p:nvPr>
            <p:ph idx="5" hasCustomPrompt="1"/>
          </p:nvPr>
        </p:nvSpPr>
        <p:spPr>
          <a:xfrm>
            <a:off x="0" y="974183"/>
            <a:ext cx="9144000" cy="4757878"/>
          </a:xfrm>
          <a:prstGeom prst="rect">
            <a:avLst/>
          </a:prstGeom>
          <a:solidFill>
            <a:schemeClr val="tx1"/>
          </a:solidFill>
          <a:ln>
            <a:noFill/>
          </a:ln>
        </p:spPr>
        <p:txBody>
          <a:bodyPr vert="horz" lIns="548640" tIns="182880" rIns="548640" bIns="457200" rtlCol="0">
            <a:normAutofit/>
          </a:bodyPr>
          <a:lstStyle>
            <a:lvl1pPr>
              <a:defRPr sz="2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lgn="l"/>
            <a:r>
              <a:rPr lang="en-US" dirty="0">
                <a:latin typeface="+mn-lt"/>
              </a:rPr>
              <a:t>Click to edit text</a:t>
            </a:r>
          </a:p>
          <a:p>
            <a:pPr lvl="1" algn="l"/>
            <a:r>
              <a:rPr lang="en-US" dirty="0">
                <a:latin typeface="+mn-lt"/>
              </a:rPr>
              <a:t>Second level</a:t>
            </a:r>
          </a:p>
          <a:p>
            <a:pPr lvl="2" algn="l"/>
            <a:r>
              <a:rPr lang="en-US" dirty="0">
                <a:latin typeface="+mn-lt"/>
              </a:rPr>
              <a:t>Third level</a:t>
            </a:r>
          </a:p>
          <a:p>
            <a:pPr lvl="3" algn="l"/>
            <a:r>
              <a:rPr lang="en-US" dirty="0">
                <a:latin typeface="+mn-lt"/>
              </a:rPr>
              <a:t>Fourth level</a:t>
            </a:r>
          </a:p>
          <a:p>
            <a:pPr lvl="4" algn="l"/>
            <a:r>
              <a:rPr lang="en-US" dirty="0">
                <a:latin typeface="+mn-lt"/>
              </a:rPr>
              <a:t>Fifth level</a:t>
            </a:r>
            <a:endParaRPr lang="en-US" sz="1200" dirty="0">
              <a:solidFill>
                <a:schemeClr val="tx1"/>
              </a:solidFill>
              <a:latin typeface="+mn-lt"/>
            </a:endParaRPr>
          </a:p>
        </p:txBody>
      </p:sp>
      <p:sp>
        <p:nvSpPr>
          <p:cNvPr id="22" name="Text Placeholder 2"/>
          <p:cNvSpPr>
            <a:spLocks noGrp="1"/>
          </p:cNvSpPr>
          <p:nvPr>
            <p:ph type="body" sz="quarter" idx="11" hasCustomPrompt="1"/>
          </p:nvPr>
        </p:nvSpPr>
        <p:spPr>
          <a:xfrm>
            <a:off x="567267" y="6099710"/>
            <a:ext cx="6743755" cy="376011"/>
          </a:xfrm>
          <a:prstGeom prst="rect">
            <a:avLst/>
          </a:prstGeom>
        </p:spPr>
        <p:txBody>
          <a:bodyPr vert="horz"/>
          <a:lstStyle>
            <a:lvl1pPr algn="r">
              <a:defRPr sz="1800"/>
            </a:lvl1pPr>
          </a:lstStyle>
          <a:p>
            <a:pPr lvl="0"/>
            <a:r>
              <a:rPr lang="en-US" dirty="0"/>
              <a:t>Click to edit text</a:t>
            </a:r>
          </a:p>
        </p:txBody>
      </p:sp>
    </p:spTree>
    <p:extLst>
      <p:ext uri="{BB962C8B-B14F-4D97-AF65-F5344CB8AC3E}">
        <p14:creationId xmlns:p14="http://schemas.microsoft.com/office/powerpoint/2010/main" val="19113862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03 Title">
    <p:bg>
      <p:bgPr>
        <a:gradFill flip="none" rotWithShape="1">
          <a:gsLst>
            <a:gs pos="60000">
              <a:schemeClr val="tx1"/>
            </a:gs>
            <a:gs pos="100000">
              <a:schemeClr val="tx2">
                <a:lumMod val="40000"/>
                <a:lumOff val="60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4" name="Picture 3" descr="TMLF logo black &amp; red_noTAG.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16285" y="1659449"/>
            <a:ext cx="2932809" cy="2599265"/>
          </a:xfrm>
          <a:prstGeom prst="rect">
            <a:avLst/>
          </a:prstGeom>
        </p:spPr>
      </p:pic>
      <p:sp>
        <p:nvSpPr>
          <p:cNvPr id="5" name="Text Placeholder 2"/>
          <p:cNvSpPr>
            <a:spLocks noGrp="1"/>
          </p:cNvSpPr>
          <p:nvPr>
            <p:ph type="body" sz="quarter" idx="10" hasCustomPrompt="1"/>
          </p:nvPr>
        </p:nvSpPr>
        <p:spPr>
          <a:xfrm>
            <a:off x="0" y="5947221"/>
            <a:ext cx="9144000" cy="914400"/>
          </a:xfrm>
          <a:prstGeom prst="rect">
            <a:avLst/>
          </a:prstGeom>
          <a:solidFill>
            <a:schemeClr val="bg1"/>
          </a:solidFill>
        </p:spPr>
        <p:txBody>
          <a:bodyPr vert="horz" bIns="182880" anchor="ctr" anchorCtr="0"/>
          <a:lstStyle>
            <a:lvl1pPr>
              <a:defRPr sz="3600">
                <a:solidFill>
                  <a:schemeClr val="tx2">
                    <a:lumMod val="20000"/>
                    <a:lumOff val="80000"/>
                  </a:schemeClr>
                </a:solidFill>
              </a:defRPr>
            </a:lvl1pPr>
          </a:lstStyle>
          <a:p>
            <a:pPr lvl="0"/>
            <a:r>
              <a:rPr lang="en-US" dirty="0"/>
              <a:t>Click to edit text</a:t>
            </a:r>
          </a:p>
        </p:txBody>
      </p:sp>
      <p:sp>
        <p:nvSpPr>
          <p:cNvPr id="6" name="Rectangle 5"/>
          <p:cNvSpPr/>
          <p:nvPr userDrawn="1"/>
        </p:nvSpPr>
        <p:spPr>
          <a:xfrm>
            <a:off x="0" y="5811644"/>
            <a:ext cx="4572000" cy="143933"/>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6"/>
          <p:cNvSpPr/>
          <p:nvPr userDrawn="1"/>
        </p:nvSpPr>
        <p:spPr>
          <a:xfrm>
            <a:off x="4572000" y="5811643"/>
            <a:ext cx="4572000" cy="143933"/>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746936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03 2nd">
    <p:bg>
      <p:bgPr>
        <a:gradFill flip="none" rotWithShape="1">
          <a:gsLst>
            <a:gs pos="60000">
              <a:schemeClr val="tx1"/>
            </a:gs>
            <a:gs pos="100000">
              <a:schemeClr val="tx2">
                <a:lumMod val="40000"/>
                <a:lumOff val="6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1" name="Rectangle 10"/>
          <p:cNvSpPr/>
          <p:nvPr userDrawn="1"/>
        </p:nvSpPr>
        <p:spPr>
          <a:xfrm>
            <a:off x="0" y="5955688"/>
            <a:ext cx="9144000" cy="90231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Text Placeholder 2"/>
          <p:cNvSpPr>
            <a:spLocks noGrp="1"/>
          </p:cNvSpPr>
          <p:nvPr>
            <p:ph type="body" sz="quarter" idx="10" hasCustomPrompt="1"/>
          </p:nvPr>
        </p:nvSpPr>
        <p:spPr>
          <a:xfrm>
            <a:off x="567267" y="258039"/>
            <a:ext cx="8009466" cy="914400"/>
          </a:xfrm>
          <a:prstGeom prst="rect">
            <a:avLst/>
          </a:prstGeom>
        </p:spPr>
        <p:txBody>
          <a:bodyPr vert="horz"/>
          <a:lstStyle>
            <a:lvl1pPr>
              <a:defRPr sz="3600">
                <a:solidFill>
                  <a:schemeClr val="bg2"/>
                </a:solidFill>
              </a:defRPr>
            </a:lvl1pPr>
          </a:lstStyle>
          <a:p>
            <a:pPr lvl="0"/>
            <a:r>
              <a:rPr lang="en-US" dirty="0"/>
              <a:t>Click to edit text</a:t>
            </a:r>
          </a:p>
        </p:txBody>
      </p:sp>
      <p:sp>
        <p:nvSpPr>
          <p:cNvPr id="6" name="Rectangle 5"/>
          <p:cNvSpPr/>
          <p:nvPr userDrawn="1"/>
        </p:nvSpPr>
        <p:spPr>
          <a:xfrm>
            <a:off x="0" y="5811644"/>
            <a:ext cx="4572000" cy="143933"/>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6"/>
          <p:cNvSpPr/>
          <p:nvPr userDrawn="1"/>
        </p:nvSpPr>
        <p:spPr>
          <a:xfrm>
            <a:off x="4572000" y="5811643"/>
            <a:ext cx="4572000" cy="143933"/>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8" name="Picture 7" descr="MLF-logo_Rev_360.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13650" y="6064752"/>
            <a:ext cx="1073150" cy="634947"/>
          </a:xfrm>
          <a:prstGeom prst="rect">
            <a:avLst/>
          </a:prstGeom>
        </p:spPr>
      </p:pic>
      <p:sp>
        <p:nvSpPr>
          <p:cNvPr id="9" name="Text Placeholder 2"/>
          <p:cNvSpPr>
            <a:spLocks noGrp="1"/>
          </p:cNvSpPr>
          <p:nvPr>
            <p:ph idx="5" hasCustomPrompt="1"/>
          </p:nvPr>
        </p:nvSpPr>
        <p:spPr>
          <a:xfrm>
            <a:off x="567266" y="1159932"/>
            <a:ext cx="8009467" cy="4521993"/>
          </a:xfrm>
          <a:prstGeom prst="rect">
            <a:avLst/>
          </a:prstGeom>
        </p:spPr>
        <p:txBody>
          <a:bodyPr vert="horz" lIns="91440" tIns="45720" rIns="91440" bIns="45720" rtlCol="0">
            <a:normAutofit/>
          </a:bodyPr>
          <a:lstStyle>
            <a:lvl1pPr>
              <a:defRPr sz="2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lgn="l"/>
            <a:r>
              <a:rPr lang="en-US" dirty="0">
                <a:latin typeface="+mn-lt"/>
              </a:rPr>
              <a:t>Click to edit text</a:t>
            </a:r>
          </a:p>
          <a:p>
            <a:pPr lvl="1" algn="l"/>
            <a:r>
              <a:rPr lang="en-US" dirty="0">
                <a:latin typeface="+mn-lt"/>
              </a:rPr>
              <a:t>Second level</a:t>
            </a:r>
          </a:p>
          <a:p>
            <a:pPr lvl="2" algn="l"/>
            <a:r>
              <a:rPr lang="en-US" dirty="0">
                <a:latin typeface="+mn-lt"/>
              </a:rPr>
              <a:t>Third level</a:t>
            </a:r>
          </a:p>
          <a:p>
            <a:pPr lvl="3" algn="l"/>
            <a:r>
              <a:rPr lang="en-US" dirty="0">
                <a:latin typeface="+mn-lt"/>
              </a:rPr>
              <a:t>Fourth level</a:t>
            </a:r>
          </a:p>
          <a:p>
            <a:pPr lvl="4" algn="l"/>
            <a:r>
              <a:rPr lang="en-US" dirty="0">
                <a:latin typeface="+mn-lt"/>
              </a:rPr>
              <a:t>Fifth level</a:t>
            </a:r>
            <a:endParaRPr lang="en-US" sz="1200" dirty="0">
              <a:solidFill>
                <a:schemeClr val="tx1"/>
              </a:solidFill>
              <a:latin typeface="+mn-lt"/>
            </a:endParaRPr>
          </a:p>
        </p:txBody>
      </p:sp>
      <p:sp>
        <p:nvSpPr>
          <p:cNvPr id="10" name="Text Placeholder 2"/>
          <p:cNvSpPr>
            <a:spLocks noGrp="1"/>
          </p:cNvSpPr>
          <p:nvPr>
            <p:ph type="body" sz="quarter" idx="11" hasCustomPrompt="1"/>
          </p:nvPr>
        </p:nvSpPr>
        <p:spPr>
          <a:xfrm>
            <a:off x="567267" y="6216694"/>
            <a:ext cx="6743755" cy="376011"/>
          </a:xfrm>
          <a:prstGeom prst="rect">
            <a:avLst/>
          </a:prstGeom>
        </p:spPr>
        <p:txBody>
          <a:bodyPr vert="horz"/>
          <a:lstStyle>
            <a:lvl1pPr algn="r">
              <a:defRPr sz="1800"/>
            </a:lvl1pPr>
          </a:lstStyle>
          <a:p>
            <a:pPr lvl="0"/>
            <a:r>
              <a:rPr lang="en-US" dirty="0"/>
              <a:t>Click to edit text</a:t>
            </a:r>
          </a:p>
        </p:txBody>
      </p:sp>
    </p:spTree>
    <p:extLst>
      <p:ext uri="{BB962C8B-B14F-4D97-AF65-F5344CB8AC3E}">
        <p14:creationId xmlns:p14="http://schemas.microsoft.com/office/powerpoint/2010/main" val="1442909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dk1" tx1="lt1" bg2="dk2" tx2="lt2" accent1="accent1" accent2="accent2" accent3="accent3" accent4="accent4" accent5="accent5" accent6="accent6" hlink="hlink" folHlink="folHlink"/>
  <p:sldLayoutIdLst>
    <p:sldLayoutId id="2147483713" r:id="rId1"/>
    <p:sldLayoutId id="2147483714" r:id="rId2"/>
    <p:sldLayoutId id="2147483715" r:id="rId3"/>
    <p:sldLayoutId id="2147483680" r:id="rId4"/>
    <p:sldLayoutId id="2147483673" r:id="rId5"/>
    <p:sldLayoutId id="2147483716" r:id="rId6"/>
    <p:sldLayoutId id="2147483675" r:id="rId7"/>
    <p:sldLayoutId id="2147483682" r:id="rId8"/>
    <p:sldLayoutId id="2147483717" r:id="rId9"/>
  </p:sldLayoutIdLst>
  <p:txStyles>
    <p:titleStyle>
      <a:lvl1pPr algn="ctr" defTabSz="914400" rtl="0" eaLnBrk="1" latinLnBrk="0" hangingPunct="1">
        <a:spcBef>
          <a:spcPts val="400"/>
        </a:spcBef>
        <a:buNone/>
        <a:defRPr sz="2400" b="0" i="0" kern="1200" cap="none" spc="0" baseline="0">
          <a:solidFill>
            <a:srgbClr val="FFFFFF"/>
          </a:solidFill>
          <a:effectLst/>
          <a:latin typeface="+mj-lt"/>
          <a:ea typeface="+mj-ea"/>
          <a:cs typeface="Tunga" pitchFamily="2"/>
        </a:defRPr>
      </a:lvl1pPr>
    </p:titleStyle>
    <p:bodyStyle>
      <a:lvl1pPr marL="0" indent="0" algn="ctr" defTabSz="914400" rtl="0" eaLnBrk="1" latinLnBrk="0" hangingPunct="1">
        <a:lnSpc>
          <a:spcPct val="100000"/>
        </a:lnSpc>
        <a:spcBef>
          <a:spcPts val="600"/>
        </a:spcBef>
        <a:spcAft>
          <a:spcPts val="0"/>
        </a:spcAft>
        <a:buClr>
          <a:schemeClr val="accent1"/>
        </a:buClr>
        <a:buFontTx/>
        <a:buNone/>
        <a:defRPr sz="2000" b="0" i="0" kern="1200" cap="none" spc="30" baseline="0">
          <a:solidFill>
            <a:schemeClr val="tx1"/>
          </a:solidFill>
          <a:latin typeface="+mn-lt"/>
          <a:ea typeface="+mn-ea"/>
          <a:cs typeface="Tahoma" pitchFamily="34" charset="0"/>
        </a:defRPr>
      </a:lvl1pPr>
      <a:lvl2pPr marL="0" indent="0" algn="ctr" defTabSz="914400" rtl="0" eaLnBrk="1" latinLnBrk="0" hangingPunct="1">
        <a:lnSpc>
          <a:spcPct val="100000"/>
        </a:lnSpc>
        <a:spcBef>
          <a:spcPts val="1200"/>
        </a:spcBef>
        <a:buClr>
          <a:schemeClr val="accent1"/>
        </a:buClr>
        <a:buFontTx/>
        <a:buNone/>
        <a:defRPr sz="1800" kern="1200">
          <a:solidFill>
            <a:schemeClr val="tx2"/>
          </a:solidFill>
          <a:latin typeface="+mn-lt"/>
          <a:ea typeface="+mn-ea"/>
          <a:cs typeface="Tahoma" pitchFamily="34" charset="0"/>
        </a:defRPr>
      </a:lvl2pPr>
      <a:lvl3pPr marL="0" indent="0" algn="ctr" defTabSz="914400" rtl="0" eaLnBrk="1" latinLnBrk="0" hangingPunct="1">
        <a:lnSpc>
          <a:spcPct val="100000"/>
        </a:lnSpc>
        <a:spcBef>
          <a:spcPts val="1200"/>
        </a:spcBef>
        <a:buClr>
          <a:schemeClr val="accent1"/>
        </a:buClr>
        <a:buFontTx/>
        <a:buNone/>
        <a:defRPr sz="1600" kern="1200">
          <a:solidFill>
            <a:schemeClr val="tx1"/>
          </a:solidFill>
          <a:latin typeface="+mn-lt"/>
          <a:ea typeface="+mn-ea"/>
          <a:cs typeface="Tahoma" pitchFamily="34" charset="0"/>
        </a:defRPr>
      </a:lvl3pPr>
      <a:lvl4pPr marL="0" indent="0" algn="ctr" defTabSz="914400" rtl="0" eaLnBrk="1" latinLnBrk="0" hangingPunct="1">
        <a:lnSpc>
          <a:spcPct val="100000"/>
        </a:lnSpc>
        <a:spcBef>
          <a:spcPts val="1200"/>
        </a:spcBef>
        <a:buClr>
          <a:schemeClr val="accent1"/>
        </a:buClr>
        <a:buFontTx/>
        <a:buNone/>
        <a:defRPr sz="1400" kern="1200">
          <a:solidFill>
            <a:schemeClr val="tx2"/>
          </a:solidFill>
          <a:latin typeface="+mn-lt"/>
          <a:ea typeface="+mn-ea"/>
          <a:cs typeface="Tahoma" pitchFamily="34" charset="0"/>
        </a:defRPr>
      </a:lvl4pPr>
      <a:lvl5pPr marL="0" indent="0" algn="ctr" defTabSz="914400" rtl="0" eaLnBrk="1" latinLnBrk="0" hangingPunct="1">
        <a:lnSpc>
          <a:spcPct val="100000"/>
        </a:lnSpc>
        <a:spcBef>
          <a:spcPts val="1200"/>
        </a:spcBef>
        <a:buClr>
          <a:schemeClr val="accent1"/>
        </a:buClr>
        <a:buFontTx/>
        <a:buNone/>
        <a:defRPr sz="1400" kern="1200" baseline="0">
          <a:solidFill>
            <a:schemeClr val="tx1"/>
          </a:solidFill>
          <a:latin typeface="+mn-lt"/>
          <a:ea typeface="+mn-ea"/>
          <a:cs typeface="Tahoma" pitchFamily="34" charset="0"/>
        </a:defRPr>
      </a:lvl5pPr>
      <a:lvl6pPr marL="0" indent="0" algn="ctr" defTabSz="914400" rtl="0" eaLnBrk="1" latinLnBrk="0" hangingPunct="1">
        <a:lnSpc>
          <a:spcPct val="100000"/>
        </a:lnSpc>
        <a:spcBef>
          <a:spcPts val="1200"/>
        </a:spcBef>
        <a:buFont typeface="Arial" pitchFamily="34" charset="0"/>
        <a:buNone/>
        <a:defRPr sz="1400" kern="1200">
          <a:solidFill>
            <a:schemeClr val="tx2"/>
          </a:solidFill>
          <a:latin typeface="+mn-lt"/>
          <a:ea typeface="+mn-ea"/>
          <a:cs typeface="+mn-cs"/>
        </a:defRPr>
      </a:lvl6pPr>
      <a:lvl7pPr marL="0" indent="0" algn="ctr" defTabSz="914400" rtl="0" eaLnBrk="1" latinLnBrk="0" hangingPunct="1">
        <a:lnSpc>
          <a:spcPct val="100000"/>
        </a:lnSpc>
        <a:spcBef>
          <a:spcPts val="1200"/>
        </a:spcBef>
        <a:buFont typeface="Arial" pitchFamily="34" charset="0"/>
        <a:buNone/>
        <a:defRPr sz="1400" kern="1200">
          <a:solidFill>
            <a:schemeClr val="tx1"/>
          </a:solidFill>
          <a:latin typeface="+mn-lt"/>
          <a:ea typeface="+mn-ea"/>
          <a:cs typeface="+mn-cs"/>
        </a:defRPr>
      </a:lvl7pPr>
      <a:lvl8pPr marL="0" indent="0" algn="ctr" defTabSz="914400" rtl="0" eaLnBrk="1" latinLnBrk="0" hangingPunct="1">
        <a:lnSpc>
          <a:spcPct val="100000"/>
        </a:lnSpc>
        <a:spcBef>
          <a:spcPts val="1200"/>
        </a:spcBef>
        <a:buFont typeface="Arial" pitchFamily="34" charset="0"/>
        <a:buNone/>
        <a:defRPr sz="1400" kern="1200">
          <a:solidFill>
            <a:schemeClr val="tx2"/>
          </a:solidFill>
          <a:latin typeface="+mn-lt"/>
          <a:ea typeface="+mn-ea"/>
          <a:cs typeface="+mn-cs"/>
        </a:defRPr>
      </a:lvl8pPr>
      <a:lvl9pPr marL="0" indent="0" algn="ctr" defTabSz="914400" rtl="0" eaLnBrk="1" latinLnBrk="0" hangingPunct="1">
        <a:lnSpc>
          <a:spcPct val="100000"/>
        </a:lnSpc>
        <a:spcBef>
          <a:spcPts val="1200"/>
        </a:spcBef>
        <a:buFont typeface="Arial" pitchFamily="34" charset="0"/>
        <a:buNone/>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b="1" dirty="0"/>
              <a:t>Protecting Your Castle:</a:t>
            </a:r>
            <a:endParaRPr lang="en-US" dirty="0"/>
          </a:p>
          <a:p>
            <a:r>
              <a:rPr lang="en-US" sz="2800" dirty="0"/>
              <a:t>IP &amp; Data Security in the AI Gold Rush</a:t>
            </a:r>
          </a:p>
        </p:txBody>
      </p:sp>
    </p:spTree>
    <p:extLst>
      <p:ext uri="{BB962C8B-B14F-4D97-AF65-F5344CB8AC3E}">
        <p14:creationId xmlns:p14="http://schemas.microsoft.com/office/powerpoint/2010/main" val="26991660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5"/>
          </p:nvPr>
        </p:nvSpPr>
        <p:spPr/>
        <p:txBody>
          <a:bodyPr/>
          <a:lstStyle/>
          <a:p>
            <a:pPr marL="342900" indent="-342900" algn="just">
              <a:buFont typeface="Arial" panose="020B0604020202020204" pitchFamily="34" charset="0"/>
              <a:buChar char="•"/>
            </a:pPr>
            <a:r>
              <a:rPr lang="en-US" dirty="0"/>
              <a:t>Copyrights</a:t>
            </a:r>
          </a:p>
          <a:p>
            <a:pPr marL="342900" indent="-342900" algn="just">
              <a:buFont typeface="Arial" panose="020B0604020202020204" pitchFamily="34" charset="0"/>
              <a:buChar char="•"/>
            </a:pPr>
            <a:r>
              <a:rPr lang="en-US" dirty="0"/>
              <a:t>Trademarks</a:t>
            </a:r>
          </a:p>
          <a:p>
            <a:pPr marL="342900" indent="-342900" algn="just">
              <a:buFont typeface="Arial" panose="020B0604020202020204" pitchFamily="34" charset="0"/>
              <a:buChar char="•"/>
            </a:pPr>
            <a:r>
              <a:rPr lang="en-US" dirty="0"/>
              <a:t>Design Patents</a:t>
            </a:r>
          </a:p>
          <a:p>
            <a:pPr marL="342900" indent="-342900" algn="just">
              <a:buFont typeface="Arial" panose="020B0604020202020204" pitchFamily="34" charset="0"/>
              <a:buChar char="•"/>
            </a:pPr>
            <a:r>
              <a:rPr lang="en-US" dirty="0"/>
              <a:t>Utility Patents</a:t>
            </a:r>
          </a:p>
          <a:p>
            <a:pPr marL="342900" indent="-342900" algn="just">
              <a:buFont typeface="Arial" panose="020B0604020202020204" pitchFamily="34" charset="0"/>
              <a:buChar char="•"/>
            </a:pPr>
            <a:r>
              <a:rPr lang="en-US" dirty="0"/>
              <a:t>Confidential &amp; Proprietary Information</a:t>
            </a:r>
          </a:p>
        </p:txBody>
      </p:sp>
      <p:sp>
        <p:nvSpPr>
          <p:cNvPr id="3" name="Text Placeholder 2"/>
          <p:cNvSpPr>
            <a:spLocks noGrp="1"/>
          </p:cNvSpPr>
          <p:nvPr>
            <p:ph type="body" sz="quarter" idx="10"/>
          </p:nvPr>
        </p:nvSpPr>
        <p:spPr/>
        <p:txBody>
          <a:bodyPr/>
          <a:lstStyle/>
          <a:p>
            <a:r>
              <a:rPr lang="en-US" b="1" dirty="0"/>
              <a:t>IP Rights Implicated by AI </a:t>
            </a:r>
          </a:p>
        </p:txBody>
      </p:sp>
    </p:spTree>
    <p:extLst>
      <p:ext uri="{BB962C8B-B14F-4D97-AF65-F5344CB8AC3E}">
        <p14:creationId xmlns:p14="http://schemas.microsoft.com/office/powerpoint/2010/main" val="34233979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b="1" dirty="0"/>
              <a:t>“Case Study”</a:t>
            </a:r>
          </a:p>
        </p:txBody>
      </p:sp>
      <p:sp>
        <p:nvSpPr>
          <p:cNvPr id="3" name="Content Placeholder 2"/>
          <p:cNvSpPr>
            <a:spLocks noGrp="1"/>
          </p:cNvSpPr>
          <p:nvPr>
            <p:ph idx="5"/>
          </p:nvPr>
        </p:nvSpPr>
        <p:spPr/>
        <p:txBody>
          <a:bodyPr/>
          <a:lstStyle/>
          <a:p>
            <a:r>
              <a:rPr lang="en-US" dirty="0"/>
              <a:t>Skippy Cavanaugh’s New Widget Company</a:t>
            </a:r>
          </a:p>
        </p:txBody>
      </p:sp>
      <p:pic>
        <p:nvPicPr>
          <p:cNvPr id="5" name="Picture 4" descr="A person wearing glasses and a blazer&#10;&#10;Description automatically generated">
            <a:extLst>
              <a:ext uri="{FF2B5EF4-FFF2-40B4-BE49-F238E27FC236}">
                <a16:creationId xmlns:a16="http://schemas.microsoft.com/office/drawing/2014/main" id="{DBE2C093-CE55-D0DE-B190-0EE3E2ACD4D0}"/>
              </a:ext>
            </a:extLst>
          </p:cNvPr>
          <p:cNvPicPr>
            <a:picLocks noChangeAspect="1"/>
          </p:cNvPicPr>
          <p:nvPr/>
        </p:nvPicPr>
        <p:blipFill>
          <a:blip r:embed="rId2"/>
          <a:stretch>
            <a:fillRect/>
          </a:stretch>
        </p:blipFill>
        <p:spPr>
          <a:xfrm>
            <a:off x="3429000" y="1714500"/>
            <a:ext cx="2560320" cy="3840480"/>
          </a:xfrm>
          <a:prstGeom prst="rect">
            <a:avLst/>
          </a:prstGeom>
        </p:spPr>
      </p:pic>
    </p:spTree>
    <p:extLst>
      <p:ext uri="{BB962C8B-B14F-4D97-AF65-F5344CB8AC3E}">
        <p14:creationId xmlns:p14="http://schemas.microsoft.com/office/powerpoint/2010/main" val="22943000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sz="3200" b="1" dirty="0"/>
              <a:t>Step 1 – Skippy Chooses a Name &amp; Logo</a:t>
            </a:r>
          </a:p>
        </p:txBody>
      </p:sp>
      <p:sp>
        <p:nvSpPr>
          <p:cNvPr id="5" name="TextBox 4">
            <a:extLst>
              <a:ext uri="{FF2B5EF4-FFF2-40B4-BE49-F238E27FC236}">
                <a16:creationId xmlns:a16="http://schemas.microsoft.com/office/drawing/2014/main" id="{D71A22AB-EE96-9120-B71D-58BF1B43C585}"/>
              </a:ext>
            </a:extLst>
          </p:cNvPr>
          <p:cNvSpPr txBox="1"/>
          <p:nvPr/>
        </p:nvSpPr>
        <p:spPr>
          <a:xfrm>
            <a:off x="457200" y="1371600"/>
            <a:ext cx="2743200" cy="3090077"/>
          </a:xfrm>
          <a:prstGeom prst="rect">
            <a:avLst/>
          </a:prstGeom>
          <a:noFill/>
        </p:spPr>
        <p:txBody>
          <a:bodyPr wrap="square" rtlCol="0">
            <a:spAutoFit/>
          </a:bodyPr>
          <a:lstStyle/>
          <a:p>
            <a:pPr>
              <a:lnSpc>
                <a:spcPct val="130000"/>
              </a:lnSpc>
            </a:pPr>
            <a:r>
              <a:rPr lang="en-US" sz="2400" b="1" u="sng" dirty="0"/>
              <a:t>What Skippy Did</a:t>
            </a:r>
            <a:r>
              <a:rPr lang="en-US" dirty="0"/>
              <a:t>:</a:t>
            </a:r>
          </a:p>
          <a:p>
            <a:pPr marL="285750" indent="-285750" algn="just">
              <a:lnSpc>
                <a:spcPct val="130000"/>
              </a:lnSpc>
              <a:buFont typeface="Arial" panose="020B0604020202020204" pitchFamily="34" charset="0"/>
              <a:buChar char="•"/>
            </a:pPr>
            <a:r>
              <a:rPr lang="en-US" sz="1600" dirty="0"/>
              <a:t>Used generative AI to select his name and design a logo.</a:t>
            </a:r>
          </a:p>
          <a:p>
            <a:pPr marL="285750" indent="-285750" algn="just">
              <a:lnSpc>
                <a:spcPct val="130000"/>
              </a:lnSpc>
              <a:buFont typeface="Arial" panose="020B0604020202020204" pitchFamily="34" charset="0"/>
              <a:buChar char="•"/>
            </a:pPr>
            <a:r>
              <a:rPr lang="en-US" sz="1600" dirty="0"/>
              <a:t>Prompted the generative AI to make the logo look like that of a well-known competitor.</a:t>
            </a:r>
          </a:p>
          <a:p>
            <a:pPr marL="285750" indent="-285750">
              <a:buFont typeface="Arial" panose="020B0604020202020204" pitchFamily="34" charset="0"/>
              <a:buChar char="•"/>
            </a:pPr>
            <a:endParaRPr lang="en-US" dirty="0"/>
          </a:p>
        </p:txBody>
      </p:sp>
      <p:pic>
        <p:nvPicPr>
          <p:cNvPr id="4" name="Picture 3" descr="A person sitting at a desk using a computer&#10;&#10;Description automatically generated">
            <a:extLst>
              <a:ext uri="{FF2B5EF4-FFF2-40B4-BE49-F238E27FC236}">
                <a16:creationId xmlns:a16="http://schemas.microsoft.com/office/drawing/2014/main" id="{F16E1235-EB10-CECF-A11C-CCBB018E1B76}"/>
              </a:ext>
            </a:extLst>
          </p:cNvPr>
          <p:cNvPicPr>
            <a:picLocks noChangeAspect="1"/>
          </p:cNvPicPr>
          <p:nvPr/>
        </p:nvPicPr>
        <p:blipFill>
          <a:blip r:embed="rId2"/>
          <a:stretch>
            <a:fillRect/>
          </a:stretch>
        </p:blipFill>
        <p:spPr>
          <a:xfrm>
            <a:off x="3657600" y="1828800"/>
            <a:ext cx="4800600" cy="3200400"/>
          </a:xfrm>
          <a:prstGeom prst="rect">
            <a:avLst/>
          </a:prstGeom>
        </p:spPr>
      </p:pic>
    </p:spTree>
    <p:extLst>
      <p:ext uri="{BB962C8B-B14F-4D97-AF65-F5344CB8AC3E}">
        <p14:creationId xmlns:p14="http://schemas.microsoft.com/office/powerpoint/2010/main" val="477741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07D53B2-7B04-20B2-DBDA-6DDEE1C669A5}"/>
              </a:ext>
            </a:extLst>
          </p:cNvPr>
          <p:cNvSpPr>
            <a:spLocks noGrp="1"/>
          </p:cNvSpPr>
          <p:nvPr>
            <p:ph type="body" sz="quarter" idx="10"/>
          </p:nvPr>
        </p:nvSpPr>
        <p:spPr/>
        <p:txBody>
          <a:bodyPr/>
          <a:lstStyle/>
          <a:p>
            <a:r>
              <a:rPr lang="en-US" sz="3200" b="1" dirty="0"/>
              <a:t>Step 1 – Skippy Chooses a Name &amp; Logo</a:t>
            </a:r>
          </a:p>
          <a:p>
            <a:endParaRPr lang="en-US" dirty="0"/>
          </a:p>
        </p:txBody>
      </p:sp>
      <p:sp>
        <p:nvSpPr>
          <p:cNvPr id="5" name="TextBox 4">
            <a:extLst>
              <a:ext uri="{FF2B5EF4-FFF2-40B4-BE49-F238E27FC236}">
                <a16:creationId xmlns:a16="http://schemas.microsoft.com/office/drawing/2014/main" id="{EFF57B81-25F8-A00E-37A0-601610909B6D}"/>
              </a:ext>
            </a:extLst>
          </p:cNvPr>
          <p:cNvSpPr txBox="1"/>
          <p:nvPr/>
        </p:nvSpPr>
        <p:spPr>
          <a:xfrm>
            <a:off x="457200" y="1371600"/>
            <a:ext cx="8229600" cy="2874057"/>
          </a:xfrm>
          <a:prstGeom prst="rect">
            <a:avLst/>
          </a:prstGeom>
          <a:noFill/>
        </p:spPr>
        <p:txBody>
          <a:bodyPr wrap="square" rtlCol="0">
            <a:spAutoFit/>
          </a:bodyPr>
          <a:lstStyle/>
          <a:p>
            <a:pPr>
              <a:lnSpc>
                <a:spcPct val="130000"/>
              </a:lnSpc>
            </a:pPr>
            <a:r>
              <a:rPr lang="en-US" sz="2400" b="1" u="sng" dirty="0"/>
              <a:t>How Skippy Got in Trouble</a:t>
            </a:r>
            <a:r>
              <a:rPr lang="en-US" dirty="0"/>
              <a:t>:</a:t>
            </a:r>
          </a:p>
          <a:p>
            <a:pPr marL="285750" indent="-285750">
              <a:lnSpc>
                <a:spcPct val="130000"/>
              </a:lnSpc>
              <a:buFont typeface="Arial" panose="020B0604020202020204" pitchFamily="34" charset="0"/>
              <a:buChar char="•"/>
            </a:pPr>
            <a:r>
              <a:rPr lang="en-US" sz="1600" dirty="0"/>
              <a:t>Failed to conduct a trademark freedom to use search before using the name and logo.</a:t>
            </a:r>
          </a:p>
          <a:p>
            <a:pPr marL="742950" lvl="1" indent="-285750">
              <a:lnSpc>
                <a:spcPct val="130000"/>
              </a:lnSpc>
              <a:buFont typeface="Arial" panose="020B0604020202020204" pitchFamily="34" charset="0"/>
              <a:buChar char="•"/>
            </a:pPr>
            <a:r>
              <a:rPr lang="en-US" sz="1200" dirty="0"/>
              <a:t>Now Skippy faces a trademark infringement suit from his competitor.</a:t>
            </a:r>
          </a:p>
          <a:p>
            <a:pPr marL="742950" lvl="1" indent="-285750">
              <a:lnSpc>
                <a:spcPct val="130000"/>
              </a:lnSpc>
              <a:buFont typeface="Arial" panose="020B0604020202020204" pitchFamily="34" charset="0"/>
              <a:buChar char="•"/>
            </a:pPr>
            <a:r>
              <a:rPr lang="en-US" sz="1200" dirty="0"/>
              <a:t>The competitor is also threatening to sue for copyright infringement based on the artwork which forms the logo looking nearly identical to theirs.</a:t>
            </a:r>
          </a:p>
          <a:p>
            <a:pPr marL="742950" lvl="1" indent="-285750">
              <a:lnSpc>
                <a:spcPct val="130000"/>
              </a:lnSpc>
              <a:buFont typeface="Arial" panose="020B0604020202020204" pitchFamily="34" charset="0"/>
              <a:buChar char="•"/>
            </a:pPr>
            <a:r>
              <a:rPr lang="en-US" sz="1200" dirty="0"/>
              <a:t>As part of the lawsuit, the competitor is threatening to pursue treble damages for willful infringement.</a:t>
            </a:r>
          </a:p>
          <a:p>
            <a:pPr marL="285750" indent="-285750">
              <a:lnSpc>
                <a:spcPct val="130000"/>
              </a:lnSpc>
              <a:buFont typeface="Arial" panose="020B0604020202020204" pitchFamily="34" charset="0"/>
              <a:buChar char="•"/>
            </a:pPr>
            <a:r>
              <a:rPr lang="en-US" sz="1600" dirty="0"/>
              <a:t>Failed to conduct a trademark registrability search before using the name and logo.</a:t>
            </a:r>
          </a:p>
          <a:p>
            <a:pPr marL="742950" lvl="1" indent="-285750">
              <a:lnSpc>
                <a:spcPct val="130000"/>
              </a:lnSpc>
              <a:buFont typeface="Arial" panose="020B0604020202020204" pitchFamily="34" charset="0"/>
              <a:buChar char="•"/>
            </a:pPr>
            <a:r>
              <a:rPr lang="en-US" sz="1200" dirty="0"/>
              <a:t>Now the U.S. Patent &amp; Trademark Office is refusing to register his trademarks (both for the name and logo).</a:t>
            </a:r>
          </a:p>
          <a:p>
            <a:pPr marL="742950" lvl="1" indent="-285750">
              <a:lnSpc>
                <a:spcPct val="130000"/>
              </a:lnSpc>
              <a:buFont typeface="Arial" panose="020B0604020202020204" pitchFamily="34" charset="0"/>
              <a:buChar char="•"/>
            </a:pPr>
            <a:r>
              <a:rPr lang="en-US" sz="1200" dirty="0"/>
              <a:t>Without trademark registrations, Skippy’s products are vulnerable to counterfeiting, particularly on popular e-commerce platforms.</a:t>
            </a:r>
          </a:p>
        </p:txBody>
      </p:sp>
    </p:spTree>
    <p:extLst>
      <p:ext uri="{BB962C8B-B14F-4D97-AF65-F5344CB8AC3E}">
        <p14:creationId xmlns:p14="http://schemas.microsoft.com/office/powerpoint/2010/main" val="42452825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7228808-70A4-2F9D-A066-34FE3725D4A7}"/>
              </a:ext>
            </a:extLst>
          </p:cNvPr>
          <p:cNvSpPr>
            <a:spLocks noGrp="1"/>
          </p:cNvSpPr>
          <p:nvPr>
            <p:ph type="body" sz="quarter" idx="10"/>
          </p:nvPr>
        </p:nvSpPr>
        <p:spPr/>
        <p:txBody>
          <a:bodyPr/>
          <a:lstStyle/>
          <a:p>
            <a:r>
              <a:rPr lang="en-US" sz="3200" b="1" dirty="0"/>
              <a:t>Step 1 – Skippy Chooses a Name &amp; Logo</a:t>
            </a:r>
            <a:endParaRPr lang="en-US" sz="3200" dirty="0"/>
          </a:p>
        </p:txBody>
      </p:sp>
      <p:sp>
        <p:nvSpPr>
          <p:cNvPr id="7" name="TextBox 6">
            <a:extLst>
              <a:ext uri="{FF2B5EF4-FFF2-40B4-BE49-F238E27FC236}">
                <a16:creationId xmlns:a16="http://schemas.microsoft.com/office/drawing/2014/main" id="{F9704F73-B425-4542-7812-49DD41DBBD93}"/>
              </a:ext>
            </a:extLst>
          </p:cNvPr>
          <p:cNvSpPr txBox="1"/>
          <p:nvPr/>
        </p:nvSpPr>
        <p:spPr>
          <a:xfrm>
            <a:off x="457200" y="1371600"/>
            <a:ext cx="8229600" cy="3348609"/>
          </a:xfrm>
          <a:prstGeom prst="rect">
            <a:avLst/>
          </a:prstGeom>
          <a:noFill/>
        </p:spPr>
        <p:txBody>
          <a:bodyPr wrap="square" rtlCol="0">
            <a:spAutoFit/>
          </a:bodyPr>
          <a:lstStyle/>
          <a:p>
            <a:pPr>
              <a:lnSpc>
                <a:spcPct val="130000"/>
              </a:lnSpc>
            </a:pPr>
            <a:r>
              <a:rPr lang="en-US" sz="2400" b="1" u="sng" dirty="0"/>
              <a:t>What Skippy Should Have Done</a:t>
            </a:r>
            <a:r>
              <a:rPr lang="en-US" dirty="0"/>
              <a:t>:</a:t>
            </a:r>
            <a:endParaRPr lang="en-US" b="1" dirty="0"/>
          </a:p>
          <a:p>
            <a:pPr marL="285750" indent="-285750" algn="just">
              <a:lnSpc>
                <a:spcPct val="130000"/>
              </a:lnSpc>
              <a:buFont typeface="Arial" panose="020B0604020202020204" pitchFamily="34" charset="0"/>
              <a:buChar char="•"/>
            </a:pPr>
            <a:r>
              <a:rPr lang="en-US" sz="1600" dirty="0"/>
              <a:t>Prompt the generative AI to consider trademark infringement and registration concerns when choosing his name and designing his logo.</a:t>
            </a:r>
          </a:p>
          <a:p>
            <a:pPr marL="285750" indent="-285750" algn="just">
              <a:lnSpc>
                <a:spcPct val="130000"/>
              </a:lnSpc>
              <a:buFont typeface="Arial" panose="020B0604020202020204" pitchFamily="34" charset="0"/>
              <a:buChar char="•"/>
            </a:pPr>
            <a:r>
              <a:rPr lang="en-US" sz="1600" dirty="0"/>
              <a:t>Have a trademark landscape search conducted to determine if his name and/or logo would be confusingly similar to those of a competitor.</a:t>
            </a:r>
          </a:p>
          <a:p>
            <a:pPr marL="285750" indent="-285750" algn="just">
              <a:lnSpc>
                <a:spcPct val="130000"/>
              </a:lnSpc>
              <a:buFont typeface="Arial" panose="020B0604020202020204" pitchFamily="34" charset="0"/>
              <a:buChar char="•"/>
            </a:pPr>
            <a:r>
              <a:rPr lang="en-US" sz="1600" dirty="0"/>
              <a:t>Have a search conducted of U.S. Patent &amp; Trademark Office records to determine if there are any obvious blocks to his ability to register his trademark.</a:t>
            </a:r>
          </a:p>
          <a:p>
            <a:pPr marL="285750" indent="-285750" algn="just">
              <a:lnSpc>
                <a:spcPct val="130000"/>
              </a:lnSpc>
              <a:buFont typeface="Arial" panose="020B0604020202020204" pitchFamily="34" charset="0"/>
              <a:buChar char="•"/>
            </a:pPr>
            <a:r>
              <a:rPr lang="en-US" sz="1600" dirty="0"/>
              <a:t>Engage a licensed attorney to opine on infringement issues so as to avoid treble damages for willful infringement.</a:t>
            </a:r>
          </a:p>
          <a:p>
            <a:pPr marL="285750" indent="-285750">
              <a:buFont typeface="Arial" panose="020B0604020202020204" pitchFamily="34" charset="0"/>
              <a:buChar char="•"/>
            </a:pPr>
            <a:endParaRPr lang="en-US" sz="1400" dirty="0"/>
          </a:p>
        </p:txBody>
      </p:sp>
    </p:spTree>
    <p:extLst>
      <p:ext uri="{BB962C8B-B14F-4D97-AF65-F5344CB8AC3E}">
        <p14:creationId xmlns:p14="http://schemas.microsoft.com/office/powerpoint/2010/main" val="31033910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sz="3200" b="1" dirty="0"/>
              <a:t>Step 2 – Skippy Designs a New Widget</a:t>
            </a:r>
          </a:p>
        </p:txBody>
      </p:sp>
      <p:sp>
        <p:nvSpPr>
          <p:cNvPr id="5" name="TextBox 4">
            <a:extLst>
              <a:ext uri="{FF2B5EF4-FFF2-40B4-BE49-F238E27FC236}">
                <a16:creationId xmlns:a16="http://schemas.microsoft.com/office/drawing/2014/main" id="{7866F289-1BD4-4CC4-D57B-4F09538DC663}"/>
              </a:ext>
            </a:extLst>
          </p:cNvPr>
          <p:cNvSpPr txBox="1"/>
          <p:nvPr/>
        </p:nvSpPr>
        <p:spPr>
          <a:xfrm>
            <a:off x="457200" y="1371600"/>
            <a:ext cx="3128765" cy="4068037"/>
          </a:xfrm>
          <a:prstGeom prst="rect">
            <a:avLst/>
          </a:prstGeom>
          <a:noFill/>
        </p:spPr>
        <p:txBody>
          <a:bodyPr wrap="square" rtlCol="0">
            <a:spAutoFit/>
          </a:bodyPr>
          <a:lstStyle/>
          <a:p>
            <a:pPr algn="just">
              <a:lnSpc>
                <a:spcPct val="130000"/>
              </a:lnSpc>
            </a:pPr>
            <a:r>
              <a:rPr lang="en-US" sz="2400" b="1" u="sng" dirty="0"/>
              <a:t>What Skippy Did</a:t>
            </a:r>
            <a:r>
              <a:rPr lang="en-US" dirty="0"/>
              <a:t>:</a:t>
            </a:r>
          </a:p>
          <a:p>
            <a:pPr marL="285750" indent="-285750" algn="just">
              <a:lnSpc>
                <a:spcPct val="130000"/>
              </a:lnSpc>
              <a:buFont typeface="Arial" panose="020B0604020202020204" pitchFamily="34" charset="0"/>
              <a:buChar char="•"/>
            </a:pPr>
            <a:r>
              <a:rPr lang="en-US" sz="1600" dirty="0"/>
              <a:t>Used generative AI to design a 3D CAD model of a new widget for him to manufacture and sell.</a:t>
            </a:r>
          </a:p>
          <a:p>
            <a:pPr marL="285750" indent="-285750">
              <a:lnSpc>
                <a:spcPct val="130000"/>
              </a:lnSpc>
              <a:buFont typeface="Arial" panose="020B0604020202020204" pitchFamily="34" charset="0"/>
              <a:buChar char="•"/>
            </a:pPr>
            <a:r>
              <a:rPr lang="en-US" sz="1600" dirty="0"/>
              <a:t>Provided generic prompts to the AI program with little to no scientific or engineering contribution from Skippy.</a:t>
            </a:r>
          </a:p>
          <a:p>
            <a:pPr marL="285750" indent="-285750">
              <a:lnSpc>
                <a:spcPct val="130000"/>
              </a:lnSpc>
              <a:buFont typeface="Arial" panose="020B0604020202020204" pitchFamily="34" charset="0"/>
              <a:buChar char="•"/>
            </a:pPr>
            <a:r>
              <a:rPr lang="en-US" sz="1600" dirty="0"/>
              <a:t>Later, Skippy applied for a United States Utility Patent for the widget.</a:t>
            </a:r>
          </a:p>
        </p:txBody>
      </p:sp>
      <p:pic>
        <p:nvPicPr>
          <p:cNvPr id="4" name="Picture 3" descr="A person sitting at a desk using a computer&#10;&#10;Description automatically generated">
            <a:extLst>
              <a:ext uri="{FF2B5EF4-FFF2-40B4-BE49-F238E27FC236}">
                <a16:creationId xmlns:a16="http://schemas.microsoft.com/office/drawing/2014/main" id="{B84A217F-3BC3-948E-8077-1730DEABF981}"/>
              </a:ext>
            </a:extLst>
          </p:cNvPr>
          <p:cNvPicPr>
            <a:picLocks noChangeAspect="1"/>
          </p:cNvPicPr>
          <p:nvPr/>
        </p:nvPicPr>
        <p:blipFill>
          <a:blip r:embed="rId2"/>
          <a:stretch>
            <a:fillRect/>
          </a:stretch>
        </p:blipFill>
        <p:spPr>
          <a:xfrm>
            <a:off x="3657600" y="1828800"/>
            <a:ext cx="4800600" cy="3200400"/>
          </a:xfrm>
          <a:prstGeom prst="rect">
            <a:avLst/>
          </a:prstGeom>
        </p:spPr>
      </p:pic>
    </p:spTree>
    <p:extLst>
      <p:ext uri="{BB962C8B-B14F-4D97-AF65-F5344CB8AC3E}">
        <p14:creationId xmlns:p14="http://schemas.microsoft.com/office/powerpoint/2010/main" val="25246379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sz="3200" b="1" dirty="0"/>
              <a:t>Step 2 – Skippy Designs a New Widget</a:t>
            </a:r>
          </a:p>
        </p:txBody>
      </p:sp>
      <p:sp>
        <p:nvSpPr>
          <p:cNvPr id="5" name="TextBox 4">
            <a:extLst>
              <a:ext uri="{FF2B5EF4-FFF2-40B4-BE49-F238E27FC236}">
                <a16:creationId xmlns:a16="http://schemas.microsoft.com/office/drawing/2014/main" id="{7866F289-1BD4-4CC4-D57B-4F09538DC663}"/>
              </a:ext>
            </a:extLst>
          </p:cNvPr>
          <p:cNvSpPr txBox="1"/>
          <p:nvPr/>
        </p:nvSpPr>
        <p:spPr>
          <a:xfrm>
            <a:off x="457200" y="1371600"/>
            <a:ext cx="8229600" cy="4388124"/>
          </a:xfrm>
          <a:prstGeom prst="rect">
            <a:avLst/>
          </a:prstGeom>
          <a:noFill/>
        </p:spPr>
        <p:txBody>
          <a:bodyPr wrap="square" rtlCol="0">
            <a:spAutoFit/>
          </a:bodyPr>
          <a:lstStyle/>
          <a:p>
            <a:pPr algn="just">
              <a:lnSpc>
                <a:spcPct val="130000"/>
              </a:lnSpc>
            </a:pPr>
            <a:r>
              <a:rPr lang="en-US" sz="2400" b="1" u="sng" dirty="0"/>
              <a:t>How Skippy Got in Trouble</a:t>
            </a:r>
            <a:r>
              <a:rPr lang="en-US" dirty="0"/>
              <a:t>:</a:t>
            </a:r>
          </a:p>
          <a:p>
            <a:pPr marL="285750" indent="-285750" algn="just">
              <a:lnSpc>
                <a:spcPct val="130000"/>
              </a:lnSpc>
              <a:buFont typeface="Arial" panose="020B0604020202020204" pitchFamily="34" charset="0"/>
              <a:buChar char="•"/>
            </a:pPr>
            <a:r>
              <a:rPr lang="en-US" sz="1600" b="1" u="sng" dirty="0"/>
              <a:t>Inventorship</a:t>
            </a:r>
            <a:r>
              <a:rPr lang="en-US" sz="1600" dirty="0"/>
              <a:t> – U.S. patent law requires a human inventor to make “a significant contribution” to the claimed inventive concept. By failing to provide guidance to the generative AI program, Skippy may be left without a human inventor required to obtain patent protection over “his” widget.</a:t>
            </a:r>
          </a:p>
          <a:p>
            <a:pPr marL="285750" indent="-285750" algn="just">
              <a:lnSpc>
                <a:spcPct val="130000"/>
              </a:lnSpc>
              <a:buFont typeface="Arial" panose="020B0604020202020204" pitchFamily="34" charset="0"/>
              <a:buChar char="•"/>
            </a:pPr>
            <a:r>
              <a:rPr lang="en-US" sz="1600" b="1" u="sng" dirty="0"/>
              <a:t>Obviousness</a:t>
            </a:r>
            <a:r>
              <a:rPr lang="en-US" sz="1600" dirty="0"/>
              <a:t> – U.S. patent law prevents patenting inventions that would have been obvious to a person having ordinary skill in the art based on the teachings of the prior art. By relying solely on generative AI for product design, the U.S. Patent and Trademark Office may reject Skippy’s patent application on the basis that the AI outputs could be easily derived by the person having ordinary skill in the art.</a:t>
            </a:r>
          </a:p>
          <a:p>
            <a:pPr marL="285750" indent="-285750" algn="just">
              <a:lnSpc>
                <a:spcPct val="130000"/>
              </a:lnSpc>
              <a:buFont typeface="Arial" panose="020B0604020202020204" pitchFamily="34" charset="0"/>
              <a:buChar char="•"/>
            </a:pPr>
            <a:r>
              <a:rPr lang="en-US" sz="1600" b="1" u="sng" dirty="0"/>
              <a:t>Deemed Export</a:t>
            </a:r>
            <a:r>
              <a:rPr lang="en-US" sz="1600" dirty="0"/>
              <a:t> – If Skippy’s widget involves certain critical technology, his use of an AI server – which may be located in a country subject to U.S. deemed export laws – could subject Skippy to fines of up to $20,000 per day.</a:t>
            </a:r>
            <a:endParaRPr lang="en-US" sz="1600" b="1" u="sng" dirty="0"/>
          </a:p>
        </p:txBody>
      </p:sp>
    </p:spTree>
    <p:extLst>
      <p:ext uri="{BB962C8B-B14F-4D97-AF65-F5344CB8AC3E}">
        <p14:creationId xmlns:p14="http://schemas.microsoft.com/office/powerpoint/2010/main" val="2556535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sz="3200" b="1" dirty="0"/>
              <a:t>Step 2 – Skippy Designs a New Widget</a:t>
            </a:r>
          </a:p>
        </p:txBody>
      </p:sp>
      <p:sp>
        <p:nvSpPr>
          <p:cNvPr id="5" name="TextBox 4">
            <a:extLst>
              <a:ext uri="{FF2B5EF4-FFF2-40B4-BE49-F238E27FC236}">
                <a16:creationId xmlns:a16="http://schemas.microsoft.com/office/drawing/2014/main" id="{7866F289-1BD4-4CC4-D57B-4F09538DC663}"/>
              </a:ext>
            </a:extLst>
          </p:cNvPr>
          <p:cNvSpPr txBox="1"/>
          <p:nvPr/>
        </p:nvSpPr>
        <p:spPr>
          <a:xfrm>
            <a:off x="457200" y="1371600"/>
            <a:ext cx="8229600" cy="3427861"/>
          </a:xfrm>
          <a:prstGeom prst="rect">
            <a:avLst/>
          </a:prstGeom>
          <a:noFill/>
        </p:spPr>
        <p:txBody>
          <a:bodyPr wrap="square" rtlCol="0">
            <a:spAutoFit/>
          </a:bodyPr>
          <a:lstStyle/>
          <a:p>
            <a:pPr algn="just">
              <a:lnSpc>
                <a:spcPct val="130000"/>
              </a:lnSpc>
            </a:pPr>
            <a:r>
              <a:rPr lang="en-US" sz="2400" b="1" u="sng" dirty="0"/>
              <a:t>What Skippy Should Have Done</a:t>
            </a:r>
            <a:r>
              <a:rPr lang="en-US" dirty="0"/>
              <a:t>:</a:t>
            </a:r>
          </a:p>
          <a:p>
            <a:pPr marL="285750" indent="-285750" algn="just">
              <a:lnSpc>
                <a:spcPct val="130000"/>
              </a:lnSpc>
              <a:buFont typeface="Arial" panose="020B0604020202020204" pitchFamily="34" charset="0"/>
              <a:buChar char="•"/>
            </a:pPr>
            <a:r>
              <a:rPr lang="en-US" sz="1600" dirty="0"/>
              <a:t>Laid out the basic design of his widget before engaging generative AI to document his human inventorship for patent purposes.</a:t>
            </a:r>
          </a:p>
          <a:p>
            <a:pPr marL="285750" indent="-285750" algn="just">
              <a:lnSpc>
                <a:spcPct val="130000"/>
              </a:lnSpc>
              <a:buFont typeface="Arial" panose="020B0604020202020204" pitchFamily="34" charset="0"/>
              <a:buChar char="•"/>
            </a:pPr>
            <a:r>
              <a:rPr lang="en-US" sz="1600" dirty="0"/>
              <a:t>Provided specific scientific and engineering guidance in his prompts to the generative AI to further ensure his human inventorship.</a:t>
            </a:r>
          </a:p>
          <a:p>
            <a:pPr marL="285750" indent="-285750" algn="just">
              <a:lnSpc>
                <a:spcPct val="130000"/>
              </a:lnSpc>
              <a:buFont typeface="Arial" panose="020B0604020202020204" pitchFamily="34" charset="0"/>
              <a:buChar char="•"/>
            </a:pPr>
            <a:r>
              <a:rPr lang="en-US" sz="1600" dirty="0"/>
              <a:t>Limited the use of generative AI to digitizing his already developed ideas, such as creating a 3D model of a hand sketch for his widget, to avoid future patent obviousness issues.</a:t>
            </a:r>
          </a:p>
          <a:p>
            <a:pPr marL="285750" indent="-285750" algn="just">
              <a:lnSpc>
                <a:spcPct val="130000"/>
              </a:lnSpc>
              <a:buFont typeface="Arial" panose="020B0604020202020204" pitchFamily="34" charset="0"/>
              <a:buChar char="•"/>
            </a:pPr>
            <a:r>
              <a:rPr lang="en-US" sz="1600" dirty="0"/>
              <a:t>Ensure that the generative AI program he used utilizes is a U.S. company utilizing servers located in the U.S. to avoid deemed export liability.</a:t>
            </a:r>
          </a:p>
        </p:txBody>
      </p:sp>
    </p:spTree>
    <p:extLst>
      <p:ext uri="{BB962C8B-B14F-4D97-AF65-F5344CB8AC3E}">
        <p14:creationId xmlns:p14="http://schemas.microsoft.com/office/powerpoint/2010/main" val="30369550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sz="2400" b="1" dirty="0"/>
              <a:t>Step 3 – Skippy Contracts to Have His Widget Made</a:t>
            </a:r>
          </a:p>
        </p:txBody>
      </p:sp>
      <p:sp>
        <p:nvSpPr>
          <p:cNvPr id="6" name="TextBox 5">
            <a:extLst>
              <a:ext uri="{FF2B5EF4-FFF2-40B4-BE49-F238E27FC236}">
                <a16:creationId xmlns:a16="http://schemas.microsoft.com/office/drawing/2014/main" id="{EAF9FD38-449D-5E04-CB53-D2D11AFCA68D}"/>
              </a:ext>
            </a:extLst>
          </p:cNvPr>
          <p:cNvSpPr txBox="1"/>
          <p:nvPr/>
        </p:nvSpPr>
        <p:spPr>
          <a:xfrm>
            <a:off x="457200" y="1371600"/>
            <a:ext cx="2743200" cy="5028300"/>
          </a:xfrm>
          <a:prstGeom prst="rect">
            <a:avLst/>
          </a:prstGeom>
          <a:noFill/>
        </p:spPr>
        <p:txBody>
          <a:bodyPr wrap="square" rtlCol="0">
            <a:spAutoFit/>
          </a:bodyPr>
          <a:lstStyle/>
          <a:p>
            <a:pPr>
              <a:lnSpc>
                <a:spcPct val="130000"/>
              </a:lnSpc>
            </a:pPr>
            <a:r>
              <a:rPr lang="en-US" sz="2400" b="1" u="sng" dirty="0"/>
              <a:t>What Skippy Did</a:t>
            </a:r>
            <a:r>
              <a:rPr lang="en-US" dirty="0"/>
              <a:t>:</a:t>
            </a:r>
          </a:p>
          <a:p>
            <a:pPr marL="285750" indent="-285750" algn="just">
              <a:lnSpc>
                <a:spcPct val="130000"/>
              </a:lnSpc>
              <a:buFont typeface="Arial" panose="020B0604020202020204" pitchFamily="34" charset="0"/>
              <a:buChar char="•"/>
            </a:pPr>
            <a:r>
              <a:rPr lang="en-US" sz="1600" dirty="0"/>
              <a:t>Took his generative AI designed widget to a contract manufacture to have it prototyped.</a:t>
            </a:r>
          </a:p>
          <a:p>
            <a:pPr marL="285750" indent="-285750" algn="just">
              <a:lnSpc>
                <a:spcPct val="130000"/>
              </a:lnSpc>
              <a:buFont typeface="Arial" panose="020B0604020202020204" pitchFamily="34" charset="0"/>
              <a:buChar char="•"/>
            </a:pPr>
            <a:r>
              <a:rPr lang="en-US" sz="1600" dirty="0"/>
              <a:t>Had generative AI produce a standard non-disclosure agreement for the contract manufacturer to sign.</a:t>
            </a:r>
          </a:p>
          <a:p>
            <a:pPr marL="285750" indent="-285750" algn="just">
              <a:lnSpc>
                <a:spcPct val="130000"/>
              </a:lnSpc>
              <a:buFont typeface="Arial" panose="020B0604020202020204" pitchFamily="34" charset="0"/>
              <a:buChar char="•"/>
            </a:pPr>
            <a:r>
              <a:rPr lang="en-US" sz="1600" dirty="0"/>
              <a:t>Collaborated with the contract manufacturer to make improvements on the final design of his widget.</a:t>
            </a:r>
          </a:p>
        </p:txBody>
      </p:sp>
      <p:pic>
        <p:nvPicPr>
          <p:cNvPr id="4" name="Picture 3" descr="A person in a suit talking to another person in a computer&#10;&#10;Description automatically generated">
            <a:extLst>
              <a:ext uri="{FF2B5EF4-FFF2-40B4-BE49-F238E27FC236}">
                <a16:creationId xmlns:a16="http://schemas.microsoft.com/office/drawing/2014/main" id="{84691E67-4394-5C3B-2012-86592FB4E70B}"/>
              </a:ext>
            </a:extLst>
          </p:cNvPr>
          <p:cNvPicPr>
            <a:picLocks noChangeAspect="1"/>
          </p:cNvPicPr>
          <p:nvPr/>
        </p:nvPicPr>
        <p:blipFill>
          <a:blip r:embed="rId2"/>
          <a:stretch>
            <a:fillRect/>
          </a:stretch>
        </p:blipFill>
        <p:spPr>
          <a:xfrm>
            <a:off x="3657600" y="1828800"/>
            <a:ext cx="4800600" cy="3200400"/>
          </a:xfrm>
          <a:prstGeom prst="rect">
            <a:avLst/>
          </a:prstGeom>
        </p:spPr>
      </p:pic>
    </p:spTree>
    <p:extLst>
      <p:ext uri="{BB962C8B-B14F-4D97-AF65-F5344CB8AC3E}">
        <p14:creationId xmlns:p14="http://schemas.microsoft.com/office/powerpoint/2010/main" val="9146533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sz="2400" b="1" dirty="0"/>
              <a:t>Step 3 – Skippy Contracts to Have His Widget Made</a:t>
            </a:r>
          </a:p>
        </p:txBody>
      </p:sp>
      <p:sp>
        <p:nvSpPr>
          <p:cNvPr id="6" name="TextBox 5">
            <a:extLst>
              <a:ext uri="{FF2B5EF4-FFF2-40B4-BE49-F238E27FC236}">
                <a16:creationId xmlns:a16="http://schemas.microsoft.com/office/drawing/2014/main" id="{EAF9FD38-449D-5E04-CB53-D2D11AFCA68D}"/>
              </a:ext>
            </a:extLst>
          </p:cNvPr>
          <p:cNvSpPr txBox="1"/>
          <p:nvPr/>
        </p:nvSpPr>
        <p:spPr>
          <a:xfrm>
            <a:off x="457200" y="1371600"/>
            <a:ext cx="8229600" cy="4314451"/>
          </a:xfrm>
          <a:prstGeom prst="rect">
            <a:avLst/>
          </a:prstGeom>
          <a:noFill/>
        </p:spPr>
        <p:txBody>
          <a:bodyPr wrap="square" rtlCol="0">
            <a:spAutoFit/>
          </a:bodyPr>
          <a:lstStyle/>
          <a:p>
            <a:pPr algn="just">
              <a:lnSpc>
                <a:spcPct val="130000"/>
              </a:lnSpc>
            </a:pPr>
            <a:r>
              <a:rPr lang="en-US" sz="2400" b="1" u="sng" dirty="0"/>
              <a:t>How Skippy Got in Trouble</a:t>
            </a:r>
            <a:r>
              <a:rPr lang="en-US" dirty="0"/>
              <a:t>:</a:t>
            </a:r>
          </a:p>
          <a:p>
            <a:pPr marL="285750" indent="-285750" algn="just">
              <a:lnSpc>
                <a:spcPct val="130000"/>
              </a:lnSpc>
              <a:buFont typeface="Arial" panose="020B0604020202020204" pitchFamily="34" charset="0"/>
              <a:buChar char="•"/>
            </a:pPr>
            <a:r>
              <a:rPr lang="en-US" sz="1600" dirty="0"/>
              <a:t>Failed to consider invention assignment in the non-disclosure agreement.</a:t>
            </a:r>
          </a:p>
          <a:p>
            <a:pPr marL="742950" lvl="1" indent="-285750" algn="just">
              <a:lnSpc>
                <a:spcPct val="130000"/>
              </a:lnSpc>
              <a:buFont typeface="Arial" panose="020B0604020202020204" pitchFamily="34" charset="0"/>
              <a:buChar char="•"/>
            </a:pPr>
            <a:r>
              <a:rPr lang="en-US" sz="1200" dirty="0"/>
              <a:t>After Skippy applies for a patent application on his widget, the contract manufacturer claims that they own an undivided co-interest in the patent application because they came up with ideas that were incorporated into the final widget and the corresponding patent claims.</a:t>
            </a:r>
          </a:p>
          <a:p>
            <a:pPr marL="742950" lvl="1" indent="-285750" algn="just">
              <a:lnSpc>
                <a:spcPct val="130000"/>
              </a:lnSpc>
              <a:buFont typeface="Arial" panose="020B0604020202020204" pitchFamily="34" charset="0"/>
              <a:buChar char="•"/>
            </a:pPr>
            <a:r>
              <a:rPr lang="en-US" sz="1200" dirty="0"/>
              <a:t>The contract manufacturer’s claim calls into question validity of Skippy’s patent application and may result in a third-party who has ownership rights in the patent that they can use to compete with Skippy.</a:t>
            </a:r>
          </a:p>
          <a:p>
            <a:pPr marL="285750" indent="-285750" algn="just">
              <a:lnSpc>
                <a:spcPct val="130000"/>
              </a:lnSpc>
              <a:buFont typeface="Arial" panose="020B0604020202020204" pitchFamily="34" charset="0"/>
              <a:buChar char="•"/>
            </a:pPr>
            <a:r>
              <a:rPr lang="en-US" sz="1600" dirty="0"/>
              <a:t>Failed to consider trade secret implications in the non-disclosure agreement.</a:t>
            </a:r>
          </a:p>
          <a:p>
            <a:pPr marL="742950" lvl="1" indent="-285750" algn="just">
              <a:lnSpc>
                <a:spcPct val="130000"/>
              </a:lnSpc>
              <a:buFont typeface="Arial" panose="020B0604020202020204" pitchFamily="34" charset="0"/>
              <a:buChar char="•"/>
            </a:pPr>
            <a:r>
              <a:rPr lang="en-US" sz="1200" dirty="0"/>
              <a:t>Duration: Skippy’s non-disclosure agreement treats trade secrets the same as general confidential information, and the contract manufacturer is only required to keep </a:t>
            </a:r>
            <a:r>
              <a:rPr lang="en-US" sz="1200"/>
              <a:t>it confidential and not use it </a:t>
            </a:r>
            <a:r>
              <a:rPr lang="en-US" sz="1200" dirty="0"/>
              <a:t>for 2 years after the agreement terminates.</a:t>
            </a:r>
          </a:p>
          <a:p>
            <a:pPr marL="742950" lvl="1" indent="-285750" algn="just">
              <a:lnSpc>
                <a:spcPct val="130000"/>
              </a:lnSpc>
              <a:buFont typeface="Arial" panose="020B0604020202020204" pitchFamily="34" charset="0"/>
              <a:buChar char="•"/>
            </a:pPr>
            <a:r>
              <a:rPr lang="en-US" sz="1200" dirty="0"/>
              <a:t>Jurisdiction, venue, and choice of law</a:t>
            </a:r>
          </a:p>
          <a:p>
            <a:pPr marL="1200150" lvl="2" indent="-285750" algn="just">
              <a:lnSpc>
                <a:spcPct val="130000"/>
              </a:lnSpc>
              <a:buFont typeface="Arial" panose="020B0604020202020204" pitchFamily="34" charset="0"/>
              <a:buChar char="•"/>
            </a:pPr>
            <a:r>
              <a:rPr lang="en-US" sz="1200" dirty="0"/>
              <a:t>North Carolina law – which Skippy used in the non-disclosure agreement – provides that trade secrets can only be stolen if they are in tangible form.</a:t>
            </a:r>
          </a:p>
          <a:p>
            <a:pPr marL="1200150" lvl="2" indent="-285750" algn="just">
              <a:lnSpc>
                <a:spcPct val="130000"/>
              </a:lnSpc>
              <a:buFont typeface="Arial" panose="020B0604020202020204" pitchFamily="34" charset="0"/>
              <a:buChar char="•"/>
            </a:pPr>
            <a:r>
              <a:rPr lang="en-US" sz="1200" dirty="0"/>
              <a:t>Other states, like Ohio, provide that trade secrets can be stolen by memory as well as when they are in tangible form.</a:t>
            </a:r>
          </a:p>
        </p:txBody>
      </p:sp>
    </p:spTree>
    <p:extLst>
      <p:ext uri="{BB962C8B-B14F-4D97-AF65-F5344CB8AC3E}">
        <p14:creationId xmlns:p14="http://schemas.microsoft.com/office/powerpoint/2010/main" val="41595516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sz="2400" b="1" dirty="0"/>
              <a:t>Step 3 – Skippy Contracts to Have His Widget Made</a:t>
            </a:r>
          </a:p>
        </p:txBody>
      </p:sp>
      <p:sp>
        <p:nvSpPr>
          <p:cNvPr id="6" name="TextBox 5">
            <a:extLst>
              <a:ext uri="{FF2B5EF4-FFF2-40B4-BE49-F238E27FC236}">
                <a16:creationId xmlns:a16="http://schemas.microsoft.com/office/drawing/2014/main" id="{EAF9FD38-449D-5E04-CB53-D2D11AFCA68D}"/>
              </a:ext>
            </a:extLst>
          </p:cNvPr>
          <p:cNvSpPr txBox="1"/>
          <p:nvPr/>
        </p:nvSpPr>
        <p:spPr>
          <a:xfrm>
            <a:off x="457200" y="1371600"/>
            <a:ext cx="8229600" cy="3747949"/>
          </a:xfrm>
          <a:prstGeom prst="rect">
            <a:avLst/>
          </a:prstGeom>
          <a:noFill/>
        </p:spPr>
        <p:txBody>
          <a:bodyPr wrap="square" rtlCol="0">
            <a:spAutoFit/>
          </a:bodyPr>
          <a:lstStyle/>
          <a:p>
            <a:pPr algn="just">
              <a:lnSpc>
                <a:spcPct val="130000"/>
              </a:lnSpc>
            </a:pPr>
            <a:r>
              <a:rPr lang="en-US" sz="2400" b="1" u="sng" dirty="0"/>
              <a:t>What Skippy Should Have Done</a:t>
            </a:r>
            <a:r>
              <a:rPr lang="en-US" dirty="0"/>
              <a:t>:</a:t>
            </a:r>
          </a:p>
          <a:p>
            <a:pPr marL="285750" indent="-285750" algn="just">
              <a:lnSpc>
                <a:spcPct val="130000"/>
              </a:lnSpc>
              <a:buFont typeface="Arial" panose="020B0604020202020204" pitchFamily="34" charset="0"/>
              <a:buChar char="•"/>
            </a:pPr>
            <a:r>
              <a:rPr lang="en-US" sz="1600" dirty="0"/>
              <a:t>Produced a non-disclosure AND invention assignment form granting Skippy’s company current ownership of all intellectual property – including patents – developed by the contract manufacturer in the process of prototyping and manufacturing Skippy’s widget.</a:t>
            </a:r>
          </a:p>
          <a:p>
            <a:pPr marL="285750" indent="-285750" algn="just">
              <a:lnSpc>
                <a:spcPct val="130000"/>
              </a:lnSpc>
              <a:buFont typeface="Arial" panose="020B0604020202020204" pitchFamily="34" charset="0"/>
              <a:buChar char="•"/>
            </a:pPr>
            <a:r>
              <a:rPr lang="en-US" sz="1600" dirty="0"/>
              <a:t>Separated treatment of trade secret information from that of general confidential information, and included provisions that any trade secret information must be kept confidential in perpetuity (or until it is no longer a trade secret).</a:t>
            </a:r>
          </a:p>
          <a:p>
            <a:pPr marL="285750" indent="-285750" algn="just">
              <a:lnSpc>
                <a:spcPct val="130000"/>
              </a:lnSpc>
              <a:buFont typeface="Arial" panose="020B0604020202020204" pitchFamily="34" charset="0"/>
              <a:buChar char="•"/>
            </a:pPr>
            <a:r>
              <a:rPr lang="en-US" sz="1600" dirty="0"/>
              <a:t>Ensured that the non-disclosure agreement was governed by the laws of a state that enforces trade secret protections – even when the trade secret is stolen by memory instead of in a tangible form. </a:t>
            </a:r>
            <a:endParaRPr lang="en-US" dirty="0"/>
          </a:p>
        </p:txBody>
      </p:sp>
    </p:spTree>
    <p:extLst>
      <p:ext uri="{BB962C8B-B14F-4D97-AF65-F5344CB8AC3E}">
        <p14:creationId xmlns:p14="http://schemas.microsoft.com/office/powerpoint/2010/main" val="38412776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sz="2800" b="1" dirty="0"/>
              <a:t>Step 4 – Skippy Produces Marketing Content</a:t>
            </a:r>
            <a:endParaRPr lang="en-US" sz="2400" b="1" dirty="0"/>
          </a:p>
        </p:txBody>
      </p:sp>
      <p:sp>
        <p:nvSpPr>
          <p:cNvPr id="5" name="TextBox 4">
            <a:extLst>
              <a:ext uri="{FF2B5EF4-FFF2-40B4-BE49-F238E27FC236}">
                <a16:creationId xmlns:a16="http://schemas.microsoft.com/office/drawing/2014/main" id="{E6941F92-517C-F289-C0DE-D0C7E8A62A18}"/>
              </a:ext>
            </a:extLst>
          </p:cNvPr>
          <p:cNvSpPr txBox="1"/>
          <p:nvPr/>
        </p:nvSpPr>
        <p:spPr>
          <a:xfrm>
            <a:off x="457200" y="1371600"/>
            <a:ext cx="2743200" cy="4339650"/>
          </a:xfrm>
          <a:prstGeom prst="rect">
            <a:avLst/>
          </a:prstGeom>
          <a:noFill/>
        </p:spPr>
        <p:txBody>
          <a:bodyPr wrap="square" rtlCol="0">
            <a:spAutoFit/>
          </a:bodyPr>
          <a:lstStyle/>
          <a:p>
            <a:pPr algn="just"/>
            <a:r>
              <a:rPr lang="en-US" sz="2400" b="1" u="sng" dirty="0"/>
              <a:t>What Skippy Did</a:t>
            </a:r>
            <a:r>
              <a:rPr lang="en-US" dirty="0"/>
              <a:t>:</a:t>
            </a:r>
          </a:p>
          <a:p>
            <a:pPr marL="285750" indent="-285750" algn="just">
              <a:buFont typeface="Arial" panose="020B0604020202020204" pitchFamily="34" charset="0"/>
              <a:buChar char="•"/>
            </a:pPr>
            <a:r>
              <a:rPr lang="en-US" sz="1400" dirty="0"/>
              <a:t>Used generative AI to design his website, create social media posts, and draft marketing literature.</a:t>
            </a:r>
          </a:p>
          <a:p>
            <a:pPr marL="285750" indent="-285750" algn="just">
              <a:buFont typeface="Arial" panose="020B0604020202020204" pitchFamily="34" charset="0"/>
              <a:buChar char="•"/>
            </a:pPr>
            <a:r>
              <a:rPr lang="en-US" sz="1400" dirty="0"/>
              <a:t>Prompted the generative AI to include images of people resembling well-known celebrities for his social media posts.</a:t>
            </a:r>
          </a:p>
          <a:p>
            <a:pPr marL="285750" indent="-285750" algn="just">
              <a:buFont typeface="Arial" panose="020B0604020202020204" pitchFamily="34" charset="0"/>
              <a:buChar char="•"/>
            </a:pPr>
            <a:r>
              <a:rPr lang="en-US" sz="1400" dirty="0"/>
              <a:t>Prompted the generative AI to include background artwork on his website resembling the style of a well-known modern artist.</a:t>
            </a:r>
          </a:p>
          <a:p>
            <a:pPr marL="285750" indent="-285750" algn="just">
              <a:buFont typeface="Arial" panose="020B0604020202020204" pitchFamily="34" charset="0"/>
              <a:buChar char="•"/>
            </a:pPr>
            <a:r>
              <a:rPr lang="en-US" sz="1400" dirty="0"/>
              <a:t>Wrote open-ended prompts when having the generative AI create text to accompany his marketing content.</a:t>
            </a:r>
          </a:p>
        </p:txBody>
      </p:sp>
      <p:pic>
        <p:nvPicPr>
          <p:cNvPr id="4" name="Picture 3" descr="A person sitting at a desk using a computer&#10;&#10;Description automatically generated">
            <a:extLst>
              <a:ext uri="{FF2B5EF4-FFF2-40B4-BE49-F238E27FC236}">
                <a16:creationId xmlns:a16="http://schemas.microsoft.com/office/drawing/2014/main" id="{C6932BAF-F76F-A466-E3FD-5AE63113488B}"/>
              </a:ext>
            </a:extLst>
          </p:cNvPr>
          <p:cNvPicPr>
            <a:picLocks noChangeAspect="1"/>
          </p:cNvPicPr>
          <p:nvPr/>
        </p:nvPicPr>
        <p:blipFill>
          <a:blip r:embed="rId2"/>
          <a:stretch>
            <a:fillRect/>
          </a:stretch>
        </p:blipFill>
        <p:spPr>
          <a:xfrm>
            <a:off x="3657600" y="1828800"/>
            <a:ext cx="4800600" cy="3200400"/>
          </a:xfrm>
          <a:prstGeom prst="rect">
            <a:avLst/>
          </a:prstGeom>
        </p:spPr>
      </p:pic>
    </p:spTree>
    <p:extLst>
      <p:ext uri="{BB962C8B-B14F-4D97-AF65-F5344CB8AC3E}">
        <p14:creationId xmlns:p14="http://schemas.microsoft.com/office/powerpoint/2010/main" val="27895555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sz="2800" b="1" dirty="0"/>
              <a:t>Step 4 – Skippy Produces Marketing Content</a:t>
            </a:r>
            <a:endParaRPr lang="en-US" sz="2400" b="1" dirty="0"/>
          </a:p>
        </p:txBody>
      </p:sp>
      <p:sp>
        <p:nvSpPr>
          <p:cNvPr id="5" name="TextBox 4">
            <a:extLst>
              <a:ext uri="{FF2B5EF4-FFF2-40B4-BE49-F238E27FC236}">
                <a16:creationId xmlns:a16="http://schemas.microsoft.com/office/drawing/2014/main" id="{E6941F92-517C-F289-C0DE-D0C7E8A62A18}"/>
              </a:ext>
            </a:extLst>
          </p:cNvPr>
          <p:cNvSpPr txBox="1"/>
          <p:nvPr/>
        </p:nvSpPr>
        <p:spPr>
          <a:xfrm>
            <a:off x="457200" y="1371600"/>
            <a:ext cx="8229600" cy="4822859"/>
          </a:xfrm>
          <a:prstGeom prst="rect">
            <a:avLst/>
          </a:prstGeom>
          <a:noFill/>
        </p:spPr>
        <p:txBody>
          <a:bodyPr wrap="square" rtlCol="0">
            <a:spAutoFit/>
          </a:bodyPr>
          <a:lstStyle/>
          <a:p>
            <a:pPr algn="just">
              <a:lnSpc>
                <a:spcPct val="130000"/>
              </a:lnSpc>
            </a:pPr>
            <a:r>
              <a:rPr lang="en-US" sz="2400" b="1" u="sng" dirty="0"/>
              <a:t>How Skippy Got in Trouble</a:t>
            </a:r>
            <a:r>
              <a:rPr lang="en-US" dirty="0"/>
              <a:t>:</a:t>
            </a:r>
          </a:p>
          <a:p>
            <a:pPr marL="285750" indent="-285750" algn="just">
              <a:lnSpc>
                <a:spcPct val="130000"/>
              </a:lnSpc>
              <a:buFont typeface="Arial" panose="020B0604020202020204" pitchFamily="34" charset="0"/>
              <a:buChar char="•"/>
            </a:pPr>
            <a:r>
              <a:rPr lang="en-US" sz="1600" dirty="0"/>
              <a:t>Failed to obtain rights to the name, image, and likeness of the celebrities whose images he prompted the generative AI to include in his social media posts.</a:t>
            </a:r>
          </a:p>
          <a:p>
            <a:pPr marL="742950" lvl="1" indent="-285750" algn="just">
              <a:lnSpc>
                <a:spcPct val="130000"/>
              </a:lnSpc>
              <a:buFont typeface="Arial" panose="020B0604020202020204" pitchFamily="34" charset="0"/>
              <a:buChar char="•"/>
            </a:pPr>
            <a:r>
              <a:rPr lang="en-US" sz="1200" dirty="0"/>
              <a:t>Now Skippy faces lawsuits from different celebrities and athletes claiming that he improperly profited from their name, image, and likeness.</a:t>
            </a:r>
          </a:p>
          <a:p>
            <a:pPr marL="285750" indent="-285750" algn="just">
              <a:lnSpc>
                <a:spcPct val="130000"/>
              </a:lnSpc>
              <a:buFont typeface="Arial" panose="020B0604020202020204" pitchFamily="34" charset="0"/>
              <a:buChar char="•"/>
            </a:pPr>
            <a:r>
              <a:rPr lang="en-US" sz="1600" dirty="0"/>
              <a:t>Failed to obtain rights to use the artists works, which the generative AI ended up copying near verbatim.</a:t>
            </a:r>
          </a:p>
          <a:p>
            <a:pPr marL="742950" lvl="1" indent="-285750" algn="just">
              <a:lnSpc>
                <a:spcPct val="130000"/>
              </a:lnSpc>
              <a:buFont typeface="Arial" panose="020B0604020202020204" pitchFamily="34" charset="0"/>
              <a:buChar char="•"/>
            </a:pPr>
            <a:r>
              <a:rPr lang="en-US" sz="1200" dirty="0"/>
              <a:t>Now Skippy faces a lawsuit from the artist alleging copyright infringement.</a:t>
            </a:r>
          </a:p>
          <a:p>
            <a:pPr marL="742950" lvl="1" indent="-285750" algn="just">
              <a:lnSpc>
                <a:spcPct val="130000"/>
              </a:lnSpc>
              <a:buFont typeface="Arial" panose="020B0604020202020204" pitchFamily="34" charset="0"/>
              <a:buChar char="•"/>
            </a:pPr>
            <a:r>
              <a:rPr lang="en-US" sz="1200" dirty="0"/>
              <a:t>Skippy could be facing statutory damages of up to $30,000 </a:t>
            </a:r>
            <a:r>
              <a:rPr lang="en-US" sz="1200" b="1" u="sng" dirty="0"/>
              <a:t>per copy</a:t>
            </a:r>
            <a:r>
              <a:rPr lang="en-US" sz="1200" dirty="0"/>
              <a:t> of the artwork used simply for his website background.</a:t>
            </a:r>
          </a:p>
          <a:p>
            <a:pPr marL="285750" indent="-285750" algn="just">
              <a:lnSpc>
                <a:spcPct val="130000"/>
              </a:lnSpc>
              <a:buFont typeface="Arial" panose="020B0604020202020204" pitchFamily="34" charset="0"/>
              <a:buChar char="•"/>
            </a:pPr>
            <a:r>
              <a:rPr lang="en-US" sz="1600" dirty="0"/>
              <a:t>Failed to prompt the generative AI to exclude text and images that it may have been trained on, but which are subject to federal copyright protection.</a:t>
            </a:r>
          </a:p>
          <a:p>
            <a:pPr marL="742950" lvl="1" indent="-285750" algn="just">
              <a:lnSpc>
                <a:spcPct val="130000"/>
              </a:lnSpc>
              <a:buFont typeface="Arial" panose="020B0604020202020204" pitchFamily="34" charset="0"/>
              <a:buChar char="•"/>
            </a:pPr>
            <a:r>
              <a:rPr lang="en-US" sz="1200" dirty="0"/>
              <a:t>Now Skippy faces lawsuits from several authors alleging he plagiarized their work and violated federal copyright law.</a:t>
            </a:r>
          </a:p>
          <a:p>
            <a:pPr marL="742950" lvl="1" indent="-285750" algn="just">
              <a:lnSpc>
                <a:spcPct val="130000"/>
              </a:lnSpc>
              <a:buFont typeface="Arial" panose="020B0604020202020204" pitchFamily="34" charset="0"/>
              <a:buChar char="•"/>
            </a:pPr>
            <a:r>
              <a:rPr lang="en-US" sz="1200" dirty="0"/>
              <a:t>Again, Skippy could be facing statutory damages of up to $30,000 </a:t>
            </a:r>
            <a:r>
              <a:rPr lang="en-US" sz="1200" b="1" u="sng" dirty="0"/>
              <a:t>per copy</a:t>
            </a:r>
            <a:r>
              <a:rPr lang="en-US" sz="1200" dirty="0"/>
              <a:t> of the text found to infringe third party copyright registrations.</a:t>
            </a:r>
          </a:p>
          <a:p>
            <a:pPr marL="285750" indent="-285750">
              <a:buFont typeface="Arial" panose="020B0604020202020204" pitchFamily="34" charset="0"/>
              <a:buChar char="•"/>
            </a:pPr>
            <a:endParaRPr lang="en-US" sz="1100" dirty="0"/>
          </a:p>
        </p:txBody>
      </p:sp>
    </p:spTree>
    <p:extLst>
      <p:ext uri="{BB962C8B-B14F-4D97-AF65-F5344CB8AC3E}">
        <p14:creationId xmlns:p14="http://schemas.microsoft.com/office/powerpoint/2010/main" val="20755573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sz="2800" b="1" dirty="0"/>
              <a:t>Step 4 – Skippy Produces Marketing Content</a:t>
            </a:r>
            <a:endParaRPr lang="en-US" sz="2400" b="1" dirty="0"/>
          </a:p>
        </p:txBody>
      </p:sp>
      <p:sp>
        <p:nvSpPr>
          <p:cNvPr id="5" name="TextBox 4">
            <a:extLst>
              <a:ext uri="{FF2B5EF4-FFF2-40B4-BE49-F238E27FC236}">
                <a16:creationId xmlns:a16="http://schemas.microsoft.com/office/drawing/2014/main" id="{E6941F92-517C-F289-C0DE-D0C7E8A62A18}"/>
              </a:ext>
            </a:extLst>
          </p:cNvPr>
          <p:cNvSpPr txBox="1"/>
          <p:nvPr/>
        </p:nvSpPr>
        <p:spPr>
          <a:xfrm>
            <a:off x="457200" y="1371600"/>
            <a:ext cx="8229600" cy="2467599"/>
          </a:xfrm>
          <a:prstGeom prst="rect">
            <a:avLst/>
          </a:prstGeom>
          <a:noFill/>
        </p:spPr>
        <p:txBody>
          <a:bodyPr wrap="square" rtlCol="0">
            <a:spAutoFit/>
          </a:bodyPr>
          <a:lstStyle/>
          <a:p>
            <a:pPr algn="just">
              <a:lnSpc>
                <a:spcPct val="130000"/>
              </a:lnSpc>
            </a:pPr>
            <a:r>
              <a:rPr lang="en-US" sz="2400" b="1" u="sng" dirty="0"/>
              <a:t>What Skippy Should Have Done</a:t>
            </a:r>
            <a:r>
              <a:rPr lang="en-US" dirty="0"/>
              <a:t>:</a:t>
            </a:r>
          </a:p>
          <a:p>
            <a:pPr marL="285750" indent="-285750" algn="just">
              <a:lnSpc>
                <a:spcPct val="130000"/>
              </a:lnSpc>
              <a:buFont typeface="Arial" panose="020B0604020202020204" pitchFamily="34" charset="0"/>
              <a:buChar char="•"/>
            </a:pPr>
            <a:r>
              <a:rPr lang="en-US" sz="1600" dirty="0"/>
              <a:t>Prompt the generative AI to use unique images which does not resemble any known person, in particular celebrities or athletes.</a:t>
            </a:r>
          </a:p>
          <a:p>
            <a:pPr marL="285750" indent="-285750" algn="just">
              <a:lnSpc>
                <a:spcPct val="130000"/>
              </a:lnSpc>
              <a:buFont typeface="Arial" panose="020B0604020202020204" pitchFamily="34" charset="0"/>
              <a:buChar char="•"/>
            </a:pPr>
            <a:r>
              <a:rPr lang="en-US" sz="1600" dirty="0"/>
              <a:t>Prompt the generative AI to design a unique background for his website without using any particular artistic style.</a:t>
            </a:r>
          </a:p>
          <a:p>
            <a:pPr marL="285750" indent="-285750" algn="just">
              <a:lnSpc>
                <a:spcPct val="130000"/>
              </a:lnSpc>
              <a:buFont typeface="Arial" panose="020B0604020202020204" pitchFamily="34" charset="0"/>
              <a:buChar char="•"/>
            </a:pPr>
            <a:r>
              <a:rPr lang="en-US" sz="1600" dirty="0"/>
              <a:t>Prompt the generative AI to create unique text which is not subject to copyright protection, or which is otherwise in the public domain.</a:t>
            </a:r>
          </a:p>
        </p:txBody>
      </p:sp>
    </p:spTree>
    <p:extLst>
      <p:ext uri="{BB962C8B-B14F-4D97-AF65-F5344CB8AC3E}">
        <p14:creationId xmlns:p14="http://schemas.microsoft.com/office/powerpoint/2010/main" val="9468844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CEC8694-AC75-AB4B-C907-009E7A399842}"/>
              </a:ext>
            </a:extLst>
          </p:cNvPr>
          <p:cNvSpPr>
            <a:spLocks noGrp="1"/>
          </p:cNvSpPr>
          <p:nvPr>
            <p:ph type="body" sz="quarter" idx="10"/>
          </p:nvPr>
        </p:nvSpPr>
        <p:spPr/>
        <p:txBody>
          <a:bodyPr/>
          <a:lstStyle/>
          <a:p>
            <a:r>
              <a:rPr lang="en-US" sz="2400" b="1" dirty="0"/>
              <a:t>New Development – AI and Attorney/Client Privilege</a:t>
            </a:r>
          </a:p>
        </p:txBody>
      </p:sp>
      <p:sp>
        <p:nvSpPr>
          <p:cNvPr id="3" name="Content Placeholder 2">
            <a:extLst>
              <a:ext uri="{FF2B5EF4-FFF2-40B4-BE49-F238E27FC236}">
                <a16:creationId xmlns:a16="http://schemas.microsoft.com/office/drawing/2014/main" id="{75F6A227-A029-1BEB-DC33-2765D5F0E7B1}"/>
              </a:ext>
            </a:extLst>
          </p:cNvPr>
          <p:cNvSpPr>
            <a:spLocks noGrp="1"/>
          </p:cNvSpPr>
          <p:nvPr>
            <p:ph idx="5"/>
          </p:nvPr>
        </p:nvSpPr>
        <p:spPr/>
        <p:txBody>
          <a:bodyPr>
            <a:normAutofit fontScale="85000" lnSpcReduction="10000"/>
          </a:bodyPr>
          <a:lstStyle/>
          <a:p>
            <a:r>
              <a:rPr lang="en-US" sz="2000" b="1" i="1" dirty="0"/>
              <a:t>United States v. Heppner</a:t>
            </a:r>
            <a:r>
              <a:rPr lang="en-US" sz="2000" b="1" dirty="0"/>
              <a:t> (Federal District Court for the Southern District of New York)</a:t>
            </a:r>
            <a:endParaRPr lang="en-US" b="1" dirty="0"/>
          </a:p>
          <a:p>
            <a:pPr marL="285750" indent="-285750" algn="just">
              <a:lnSpc>
                <a:spcPct val="130000"/>
              </a:lnSpc>
              <a:buFont typeface="Arial" panose="020B0604020202020204" pitchFamily="34" charset="0"/>
              <a:buChar char="•"/>
            </a:pPr>
            <a:r>
              <a:rPr lang="en-US" sz="1600" dirty="0"/>
              <a:t>Heppner – after being indicted on fraud charges – uses generative AI to create over 30 documents to support his legal defense.</a:t>
            </a:r>
          </a:p>
          <a:p>
            <a:pPr marL="285750" indent="-285750" algn="just">
              <a:lnSpc>
                <a:spcPct val="130000"/>
              </a:lnSpc>
              <a:buFont typeface="Arial" panose="020B0604020202020204" pitchFamily="34" charset="0"/>
              <a:buChar char="•"/>
            </a:pPr>
            <a:r>
              <a:rPr lang="en-US" sz="1600" dirty="0"/>
              <a:t>U.S. Dept. of Justice seized Heppner’s electronic devices containing copies of those documents.</a:t>
            </a:r>
          </a:p>
          <a:p>
            <a:pPr marL="285750" indent="-285750" algn="just">
              <a:lnSpc>
                <a:spcPct val="130000"/>
              </a:lnSpc>
              <a:buFont typeface="Arial" panose="020B0604020202020204" pitchFamily="34" charset="0"/>
              <a:buChar char="•"/>
            </a:pPr>
            <a:r>
              <a:rPr lang="en-US" sz="1600" dirty="0"/>
              <a:t>Heppner’s attorneys assert attorney/client privilege in an attempt to prevent the </a:t>
            </a:r>
            <a:r>
              <a:rPr lang="en-US" sz="1600" dirty="0" err="1"/>
              <a:t>DoJ</a:t>
            </a:r>
            <a:r>
              <a:rPr lang="en-US" sz="1600" dirty="0"/>
              <a:t> from using those documents in their case against Heppner.</a:t>
            </a:r>
          </a:p>
          <a:p>
            <a:pPr marL="285750" indent="-285750" algn="just">
              <a:lnSpc>
                <a:spcPct val="130000"/>
              </a:lnSpc>
              <a:buFont typeface="Arial" panose="020B0604020202020204" pitchFamily="34" charset="0"/>
              <a:buChar char="•"/>
            </a:pPr>
            <a:r>
              <a:rPr lang="en-US" sz="1600" dirty="0"/>
              <a:t>February 10, </a:t>
            </a:r>
            <a:r>
              <a:rPr lang="en-US" sz="1600"/>
              <a:t>2026 ruling from the Court:</a:t>
            </a:r>
            <a:endParaRPr lang="en-US" sz="1600" dirty="0"/>
          </a:p>
          <a:p>
            <a:pPr marL="1200150" lvl="1" indent="-285750" algn="just">
              <a:lnSpc>
                <a:spcPct val="130000"/>
              </a:lnSpc>
              <a:buFont typeface="Arial" panose="020B0604020202020204" pitchFamily="34" charset="0"/>
              <a:buChar char="•"/>
            </a:pPr>
            <a:r>
              <a:rPr lang="en-US" sz="1400" dirty="0"/>
              <a:t>Defendant (Heppner)’s use of generative AI to assess legal exposure not protected by attorney/client privilege, even when the documents were intended to be shared with Heppner’s attorneys for purposes of his legal defense.</a:t>
            </a:r>
          </a:p>
          <a:p>
            <a:pPr marL="1200150" lvl="1" indent="-285750" algn="just">
              <a:lnSpc>
                <a:spcPct val="130000"/>
              </a:lnSpc>
              <a:buFont typeface="Arial" panose="020B0604020202020204" pitchFamily="34" charset="0"/>
              <a:buChar char="•"/>
            </a:pPr>
            <a:r>
              <a:rPr lang="en-US" sz="1400" dirty="0"/>
              <a:t>Any privilege was waived because the information was shared with and generated by a third-party AI platform.</a:t>
            </a:r>
          </a:p>
          <a:p>
            <a:pPr marL="1200150" lvl="1" indent="-285750" algn="just">
              <a:lnSpc>
                <a:spcPct val="130000"/>
              </a:lnSpc>
              <a:buFont typeface="Arial" panose="020B0604020202020204" pitchFamily="34" charset="0"/>
              <a:buChar char="•"/>
            </a:pPr>
            <a:r>
              <a:rPr lang="en-US" sz="1400" dirty="0"/>
              <a:t>The third-party AI platform does not constitute Heppner’s legal counsel, nor was it used at the direction of Heppner’s legal counsel, and therefore attorney/client privilege does not attach.</a:t>
            </a:r>
          </a:p>
        </p:txBody>
      </p:sp>
    </p:spTree>
    <p:extLst>
      <p:ext uri="{BB962C8B-B14F-4D97-AF65-F5344CB8AC3E}">
        <p14:creationId xmlns:p14="http://schemas.microsoft.com/office/powerpoint/2010/main" val="16257334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5"/>
          </p:nvPr>
        </p:nvSpPr>
        <p:spPr/>
        <p:txBody>
          <a:bodyPr>
            <a:normAutofit/>
          </a:bodyPr>
          <a:lstStyle/>
          <a:p>
            <a:endParaRPr lang="en-US" sz="3200" b="1" dirty="0"/>
          </a:p>
          <a:p>
            <a:endParaRPr lang="en-US" sz="3200" b="1" dirty="0"/>
          </a:p>
          <a:p>
            <a:endParaRPr lang="en-US" sz="3200" b="1" dirty="0"/>
          </a:p>
          <a:p>
            <a:r>
              <a:rPr lang="en-US" sz="3200" b="1" dirty="0"/>
              <a:t>QUESTIONS?</a:t>
            </a:r>
          </a:p>
        </p:txBody>
      </p:sp>
    </p:spTree>
    <p:extLst>
      <p:ext uri="{BB962C8B-B14F-4D97-AF65-F5344CB8AC3E}">
        <p14:creationId xmlns:p14="http://schemas.microsoft.com/office/powerpoint/2010/main" val="388624431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MLF">
  <a:themeElements>
    <a:clrScheme name="Custom 1">
      <a:dk1>
        <a:srgbClr val="003859"/>
      </a:dk1>
      <a:lt1>
        <a:srgbClr val="FFFFFF"/>
      </a:lt1>
      <a:dk2>
        <a:srgbClr val="8D0309"/>
      </a:dk2>
      <a:lt2>
        <a:srgbClr val="DFBD7C"/>
      </a:lt2>
      <a:accent1>
        <a:srgbClr val="6F6F74"/>
      </a:accent1>
      <a:accent2>
        <a:srgbClr val="A7B789"/>
      </a:accent2>
      <a:accent3>
        <a:srgbClr val="BEAE98"/>
      </a:accent3>
      <a:accent4>
        <a:srgbClr val="92A9B9"/>
      </a:accent4>
      <a:accent5>
        <a:srgbClr val="9C8265"/>
      </a:accent5>
      <a:accent6>
        <a:srgbClr val="8D6974"/>
      </a:accent6>
      <a:hlink>
        <a:srgbClr val="67AABF"/>
      </a:hlink>
      <a:folHlink>
        <a:srgbClr val="B1B5AB"/>
      </a:folHlink>
    </a:clrScheme>
    <a:fontScheme name="Executive">
      <a:maj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BlackTie">
      <a:fillStyleLst>
        <a:solidFill>
          <a:schemeClr val="phClr"/>
        </a:solidFill>
        <a:gradFill rotWithShape="1">
          <a:gsLst>
            <a:gs pos="0">
              <a:schemeClr val="phClr">
                <a:tint val="45000"/>
                <a:satMod val="220000"/>
              </a:schemeClr>
            </a:gs>
            <a:gs pos="30000">
              <a:schemeClr val="phClr">
                <a:tint val="61000"/>
                <a:satMod val="220000"/>
              </a:schemeClr>
            </a:gs>
            <a:gs pos="45000">
              <a:schemeClr val="phClr">
                <a:tint val="66000"/>
                <a:satMod val="240000"/>
              </a:schemeClr>
            </a:gs>
            <a:gs pos="55000">
              <a:schemeClr val="phClr">
                <a:tint val="66000"/>
                <a:satMod val="220000"/>
              </a:schemeClr>
            </a:gs>
            <a:gs pos="73000">
              <a:schemeClr val="phClr">
                <a:tint val="61000"/>
                <a:satMod val="220000"/>
              </a:schemeClr>
            </a:gs>
            <a:gs pos="100000">
              <a:schemeClr val="phClr">
                <a:tint val="45000"/>
                <a:satMod val="220000"/>
              </a:schemeClr>
            </a:gs>
          </a:gsLst>
          <a:lin ang="950000" scaled="1"/>
        </a:gradFill>
        <a:gradFill rotWithShape="1">
          <a:gsLst>
            <a:gs pos="0">
              <a:schemeClr val="phClr">
                <a:shade val="63000"/>
                <a:satMod val="110000"/>
              </a:schemeClr>
            </a:gs>
            <a:gs pos="30000">
              <a:schemeClr val="phClr">
                <a:shade val="90000"/>
                <a:satMod val="120000"/>
              </a:schemeClr>
            </a:gs>
            <a:gs pos="45000">
              <a:schemeClr val="phClr">
                <a:shade val="100000"/>
                <a:satMod val="128000"/>
              </a:schemeClr>
            </a:gs>
            <a:gs pos="55000">
              <a:schemeClr val="phClr">
                <a:shade val="100000"/>
                <a:satMod val="128000"/>
              </a:schemeClr>
            </a:gs>
            <a:gs pos="73000">
              <a:schemeClr val="phClr">
                <a:shade val="90000"/>
                <a:satMod val="120000"/>
              </a:schemeClr>
            </a:gs>
            <a:gs pos="100000">
              <a:schemeClr val="phClr">
                <a:shade val="63000"/>
                <a:satMod val="110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1909" dir="5400000" rotWithShape="0">
              <a:srgbClr val="000000">
                <a:alpha val="40000"/>
              </a:srgbClr>
            </a:outerShdw>
          </a:effectLst>
        </a:effectStyle>
        <a:effectStyle>
          <a:effectLst>
            <a:outerShdw blurRad="57150" dist="38100" dir="5400000" algn="br" rotWithShape="0">
              <a:srgbClr val="000000">
                <a:alpha val="57000"/>
              </a:srgbClr>
            </a:outerShdw>
          </a:effectLst>
          <a:scene3d>
            <a:camera prst="orthographicFront">
              <a:rot lat="0" lon="0" rev="0"/>
            </a:camera>
            <a:lightRig rig="twoPt" dir="t">
              <a:rot lat="0" lon="0" rev="1800000"/>
            </a:lightRig>
          </a:scene3d>
          <a:sp3d>
            <a:bevelT w="44450" h="31750" prst="coolSlant"/>
          </a:sp3d>
        </a:effectStyle>
      </a:effectStyleLst>
      <a:bgFillStyleLst>
        <a:solidFill>
          <a:schemeClr val="phClr"/>
        </a:solidFill>
        <a:blipFill rotWithShape="1">
          <a:blip xmlns:r="http://schemas.openxmlformats.org/officeDocument/2006/relationships" r:embed="rId1">
            <a:duotone>
              <a:schemeClr val="phClr">
                <a:tint val="95000"/>
              </a:schemeClr>
              <a:schemeClr val="phClr">
                <a:shade val="20000"/>
              </a:schemeClr>
            </a:duotone>
          </a:blip>
          <a:stretch/>
        </a:blipFill>
        <a:gradFill rotWithShape="1">
          <a:gsLst>
            <a:gs pos="0">
              <a:schemeClr val="phClr">
                <a:tint val="40000"/>
                <a:satMod val="350000"/>
              </a:schemeClr>
            </a:gs>
            <a:gs pos="40000">
              <a:schemeClr val="phClr">
                <a:tint val="45000"/>
                <a:shade val="99000"/>
                <a:satMod val="350000"/>
              </a:schemeClr>
            </a:gs>
            <a:gs pos="100000">
              <a:schemeClr val="phClr">
                <a:shade val="30000"/>
                <a:satMod val="255000"/>
              </a:schemeClr>
            </a:gs>
          </a:gsLst>
          <a:path path="circle">
            <a:fillToRect l="50000" t="-80000" r="50000" b="18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C02EB8F8CBC344FA9CC693CC1CCAD65" ma:contentTypeVersion="12" ma:contentTypeDescription="Create a new document." ma:contentTypeScope="" ma:versionID="cf5be9a8d77ccd76a01e6289a1079ae9">
  <xsd:schema xmlns:xsd="http://www.w3.org/2001/XMLSchema" xmlns:xs="http://www.w3.org/2001/XMLSchema" xmlns:p="http://schemas.microsoft.com/office/2006/metadata/properties" xmlns:ns2="95c288e4-76da-4c63-95d9-682f60311ac3" xmlns:ns3="d42c104f-b8a0-4b09-a0eb-98b5fb25744f" targetNamespace="http://schemas.microsoft.com/office/2006/metadata/properties" ma:root="true" ma:fieldsID="904f56fa4902070636cf616a33fbadca" ns2:_="" ns3:_="">
    <xsd:import namespace="95c288e4-76da-4c63-95d9-682f60311ac3"/>
    <xsd:import namespace="d42c104f-b8a0-4b09-a0eb-98b5fb25744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5c288e4-76da-4c63-95d9-682f60311ac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8cedb6b9-d4ab-406a-97ff-a881fb2fded8"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42c104f-b8a0-4b09-a0eb-98b5fb25744f"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6fd3a341-a043-4c97-8738-74714dd1b3c7}" ma:internalName="TaxCatchAll" ma:showField="CatchAllData" ma:web="d42c104f-b8a0-4b09-a0eb-98b5fb25744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d42c104f-b8a0-4b09-a0eb-98b5fb25744f" xsi:nil="true"/>
    <lcf76f155ced4ddcb4097134ff3c332f xmlns="95c288e4-76da-4c63-95d9-682f60311ac3">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416CFE6-1335-4F4C-8BA9-EA00485FBD5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5c288e4-76da-4c63-95d9-682f60311ac3"/>
    <ds:schemaRef ds:uri="d42c104f-b8a0-4b09-a0eb-98b5fb25744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F19A3C3-02E3-47A6-8795-F0E4ECE3C249}">
  <ds:schemaRefs>
    <ds:schemaRef ds:uri="http://schemas.microsoft.com/sharepoint/v3/contenttype/forms"/>
  </ds:schemaRefs>
</ds:datastoreItem>
</file>

<file path=customXml/itemProps3.xml><?xml version="1.0" encoding="utf-8"?>
<ds:datastoreItem xmlns:ds="http://schemas.openxmlformats.org/officeDocument/2006/customXml" ds:itemID="{40BAE84F-8356-42AE-90F7-3486AC89A82F}">
  <ds:schemaRefs>
    <ds:schemaRef ds:uri="http://schemas.microsoft.com/office/2006/metadata/properties"/>
    <ds:schemaRef ds:uri="http://schemas.microsoft.com/office/infopath/2007/PartnerControls"/>
    <ds:schemaRef ds:uri="d42c104f-b8a0-4b09-a0eb-98b5fb25744f"/>
    <ds:schemaRef ds:uri="95c288e4-76da-4c63-95d9-682f60311ac3"/>
  </ds:schemaRefs>
</ds:datastoreItem>
</file>

<file path=docProps/app.xml><?xml version="1.0" encoding="utf-8"?>
<Properties xmlns="http://schemas.openxmlformats.org/officeDocument/2006/extended-properties" xmlns:vt="http://schemas.openxmlformats.org/officeDocument/2006/docPropsVTypes">
  <Template/>
  <TotalTime>566</TotalTime>
  <Words>1847</Words>
  <Application>Microsoft Office PowerPoint</Application>
  <PresentationFormat>On-screen Show (4:3)</PresentationFormat>
  <Paragraphs>107</Paragraphs>
  <Slides>17</Slides>
  <Notes>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17</vt:i4>
      </vt:variant>
    </vt:vector>
  </HeadingPairs>
  <TitlesOfParts>
    <vt:vector size="20" baseType="lpstr">
      <vt:lpstr>Arial</vt:lpstr>
      <vt:lpstr>Calibri</vt:lpstr>
      <vt:lpstr>TMLF</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NP-BC101-110314</dc:title>
  <dc:creator>Greg Attaway</dc:creator>
  <cp:lastModifiedBy>Brett Hicks</cp:lastModifiedBy>
  <cp:revision>37</cp:revision>
  <dcterms:created xsi:type="dcterms:W3CDTF">2014-11-03T18:35:40Z</dcterms:created>
  <dcterms:modified xsi:type="dcterms:W3CDTF">2026-03-06T13:13:13Z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0x0101006C02EB8F8CBC344FA9CC693CC1CCAD65</vt:lpwstr>
  </property>
  <property fmtid="{D5CDD505-2E9C-101B-9397-08002B2CF9AE}" pid="3" name="Order">
    <vt:r8>160600</vt:r8>
  </property>
</Properties>
</file>