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tadata" ContentType="application/binary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heme/theme1.xml" ContentType="application/vnd.openxmlformats-officedocument.theme+xml"/>
  <Override PartName="/ppt/theme/theme2.xml" ContentType="application/vnd.openxmlformats-officedocument.them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2" r:id="rId22"/>
    <p:sldId id="271" r:id="rId20"/>
  </p:sldIdLst>
  <p:sldSz cy="6858000" cx="12192000"/>
  <p:notesSz cx="6858000" cy="12192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1" roundtripDataSignature="AMtx7miEi+Ot+u0BeH7Qq+Yz4CcDWvno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7.xml"/><Relationship Id="rId21" Type="http://customschemas.google.com/relationships/presentationmetadata" Target="metadata"/><Relationship Id="rId22" Type="http://schemas.openxmlformats.org/officeDocument/2006/relationships/slide" Target="slides/slide1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914400"/>
            <a:ext cx="4572225" cy="4572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" name="Google Shape;23;p2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2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" name="Google Shape;35;p3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1" name="Google Shape;71;p4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4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5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3" name="Google Shape;83;p5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5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0" name="Google Shape;110;p6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6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7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4" name="Google Shape;144;p7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7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6" name="Google Shape;156;p8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8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80" name="Google Shape;180;p9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9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0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9" name="Google Shape;219;p10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0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1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1" name="Google Shape;231;p11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1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2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5" name="Google Shape;255;p12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12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3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4" name="Google Shape;284;p13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13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4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3" name="Google Shape;313;p14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14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5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8" name="Google Shape;348;p15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15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16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3" name="Google Shape;363;p16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16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Relationship Id="rId4" Type="http://schemas.openxmlformats.org/officeDocument/2006/relationships/image" Target="../media/image2.png"/><Relationship Id="rId5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5" Type="http://schemas.openxmlformats.org/officeDocument/2006/relationships/image" Target="../media/image3.png"/><Relationship Id="rId6" Type="http://schemas.openxmlformats.org/officeDocument/2006/relationships/image" Target="../media/image4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4.png"/><Relationship Id="rId5" Type="http://schemas.openxmlformats.org/officeDocument/2006/relationships/image" Target="../media/image8.png"/><Relationship Id="rId6" Type="http://schemas.openxmlformats.org/officeDocument/2006/relationships/image" Target="../media/image5.png"/><Relationship Id="rId7" Type="http://schemas.openxmlformats.org/officeDocument/2006/relationships/image" Target="../media/image7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2A1F36"/>
        </a:solidFill>
      </p:bgPr>
    </p:bg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457200" y="457200"/>
            <a:ext cx="914400" cy="36576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1"/>
          <p:cNvSpPr/>
          <p:nvPr/>
        </p:nvSpPr>
        <p:spPr>
          <a:xfrm>
            <a:off x="45720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100"/>
              <a:buFont typeface="Calibri"/>
              <a:buNone/>
            </a:pPr>
            <a:r>
              <a:rPr b="1" lang="en-US" sz="11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1"/>
          <p:cNvSpPr/>
          <p:nvPr/>
        </p:nvSpPr>
        <p:spPr>
          <a:xfrm>
            <a:off x="457200" y="2286000"/>
            <a:ext cx="9144000" cy="36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D4B574"/>
              </a:buClr>
              <a:buSzPts val="1300"/>
              <a:buFont typeface="Calibri"/>
              <a:buNone/>
            </a:pPr>
            <a:r>
              <a:rPr b="1" lang="en-US" sz="1300">
                <a:solidFill>
                  <a:srgbClr val="D4B574"/>
                </a:solidFill>
                <a:latin typeface="Calibri"/>
                <a:ea typeface="Calibri"/>
                <a:cs typeface="Calibri"/>
                <a:sym typeface="Calibri"/>
              </a:rPr>
              <a:t>A KEYNOTE FOR BUSINESS OWNERS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1"/>
          <p:cNvSpPr/>
          <p:nvPr/>
        </p:nvSpPr>
        <p:spPr>
          <a:xfrm>
            <a:off x="457200" y="2743200"/>
            <a:ext cx="11247120" cy="11887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200"/>
              <a:buFont typeface="Georgia"/>
              <a:buNone/>
            </a:pPr>
            <a:r>
              <a:rPr b="1" lang="en-US" sz="72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Three Gaps</a:t>
            </a:r>
            <a:endParaRPr sz="7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1"/>
          <p:cNvSpPr/>
          <p:nvPr/>
        </p:nvSpPr>
        <p:spPr>
          <a:xfrm>
            <a:off x="457200" y="3840480"/>
            <a:ext cx="1124712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D4B574"/>
              </a:buClr>
              <a:buSzPts val="4000"/>
              <a:buFont typeface="Georgia"/>
              <a:buNone/>
            </a:pPr>
            <a:r>
              <a:rPr i="1" lang="en-US" sz="4000">
                <a:solidFill>
                  <a:srgbClr val="D4B574"/>
                </a:solidFill>
                <a:latin typeface="Georgia"/>
                <a:ea typeface="Georgia"/>
                <a:cs typeface="Georgia"/>
                <a:sym typeface="Georgia"/>
              </a:rPr>
              <a:t>Every Business Owner Must Close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457200" y="5029200"/>
            <a:ext cx="1005840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7F2E7"/>
              </a:buClr>
              <a:buSzPts val="1600"/>
              <a:buFont typeface="Calibri"/>
              <a:buNone/>
            </a:pPr>
            <a:r>
              <a:rPr i="1" lang="en-US" sz="1600">
                <a:solidFill>
                  <a:srgbClr val="F7F2E7"/>
                </a:solidFill>
                <a:latin typeface="Calibri"/>
                <a:ea typeface="Calibri"/>
                <a:cs typeface="Calibri"/>
                <a:sym typeface="Calibri"/>
              </a:rPr>
              <a:t>How to find the profit you're leaving on the table today, build the value you'll need tomorrow, and arrive at your exit on your terms.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457200" y="6126480"/>
            <a:ext cx="548640" cy="2286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457200" y="621792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Calibri"/>
              <a:buNone/>
            </a:pPr>
            <a:r>
              <a:rPr b="1" lang="en-US" sz="13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Lynn Bowser, CEPA  +  Drew Webster, CFO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457200" y="649224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1100"/>
              <a:buFont typeface="Calibri"/>
              <a:buNone/>
            </a:pPr>
            <a:r>
              <a:rPr i="1" lang="en-US" sz="11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Founders, Elevate Strategy &amp; Consulting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The uncomfortable math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2"/>
          <p:cNvSpPr/>
          <p:nvPr/>
        </p:nvSpPr>
        <p:spPr>
          <a:xfrm>
            <a:off x="457200" y="1188720"/>
            <a:ext cx="1124712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3800"/>
              <a:buFont typeface="Georgia"/>
              <a:buNone/>
            </a:pPr>
            <a:r>
              <a:rPr lang="en-US" sz="38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Most business owners are </a:t>
            </a:r>
            <a:r>
              <a:rPr b="1" lang="en-US" sz="3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profitable enough to feel successful</a:t>
            </a:r>
            <a:r>
              <a:rPr lang="en-US" sz="38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…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2"/>
          <p:cNvSpPr/>
          <p:nvPr/>
        </p:nvSpPr>
        <p:spPr>
          <a:xfrm>
            <a:off x="457200" y="2377440"/>
            <a:ext cx="1124712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3800"/>
              <a:buFont typeface="Georgia"/>
              <a:buNone/>
            </a:pPr>
            <a:r>
              <a:rPr lang="en-US" sz="38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and </a:t>
            </a:r>
            <a:r>
              <a:rPr b="1" lang="en-US" sz="38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unprepared enough to leave money on the table</a:t>
            </a:r>
            <a:r>
              <a:rPr lang="en-US" sz="38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 at every turn.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2"/>
          <p:cNvSpPr/>
          <p:nvPr/>
        </p:nvSpPr>
        <p:spPr>
          <a:xfrm>
            <a:off x="457200" y="3931920"/>
            <a:ext cx="731520" cy="36576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2"/>
          <p:cNvSpPr/>
          <p:nvPr/>
        </p:nvSpPr>
        <p:spPr>
          <a:xfrm>
            <a:off x="457200" y="4206240"/>
            <a:ext cx="109728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900"/>
              <a:buFont typeface="Calibri"/>
              <a:buNone/>
            </a:pPr>
            <a:r>
              <a:rPr i="1" lang="en-US" sz="19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This presentation is about the three specific places where that money hides, and what closing each gap is worth to you, your family, and the life you're building.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2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2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The three stages of owner value creation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3"/>
          <p:cNvSpPr/>
          <p:nvPr/>
        </p:nvSpPr>
        <p:spPr>
          <a:xfrm>
            <a:off x="457200" y="86868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800"/>
              <a:buFont typeface="Georgia"/>
              <a:buNone/>
            </a:pPr>
            <a:r>
              <a:rPr i="1" lang="en-US" sz="18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One framework. Three outcomes. Every owner is somewhere on it.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3"/>
          <p:cNvSpPr/>
          <p:nvPr/>
        </p:nvSpPr>
        <p:spPr>
          <a:xfrm>
            <a:off x="457200" y="1828800"/>
            <a:ext cx="3566160" cy="4114800"/>
          </a:xfrm>
          <a:prstGeom prst="rect">
            <a:avLst/>
          </a:prstGeom>
          <a:solidFill>
            <a:srgbClr val="F7F2E7"/>
          </a:solidFill>
          <a:ln>
            <a:noFill/>
          </a:ln>
          <a:effectLst>
            <a:outerShdw blurRad="127000" rotWithShape="0" algn="bl" dir="54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3"/>
          <p:cNvSpPr/>
          <p:nvPr/>
        </p:nvSpPr>
        <p:spPr>
          <a:xfrm>
            <a:off x="457200" y="1828800"/>
            <a:ext cx="3566160" cy="7315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3"/>
          <p:cNvSpPr/>
          <p:nvPr/>
        </p:nvSpPr>
        <p:spPr>
          <a:xfrm>
            <a:off x="731520" y="2057400"/>
            <a:ext cx="137160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3600"/>
              <a:buFont typeface="Georgia"/>
              <a:buNone/>
            </a:pPr>
            <a:r>
              <a:rPr b="1" lang="en-US" sz="36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01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43" name="Google Shape;4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17520" y="2148840"/>
            <a:ext cx="640080" cy="64008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3"/>
          <p:cNvSpPr/>
          <p:nvPr/>
        </p:nvSpPr>
        <p:spPr>
          <a:xfrm>
            <a:off x="731520" y="2880360"/>
            <a:ext cx="30175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Calibri"/>
              <a:buNone/>
            </a:pPr>
            <a:r>
              <a:rPr b="1" lang="en-US" sz="11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TODAY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3"/>
          <p:cNvSpPr/>
          <p:nvPr/>
        </p:nvSpPr>
        <p:spPr>
          <a:xfrm>
            <a:off x="731520" y="3200400"/>
            <a:ext cx="301752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2400"/>
              <a:buFont typeface="Georgia"/>
              <a:buNone/>
            </a:pPr>
            <a:r>
              <a:rPr b="1" lang="en-US" sz="2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Expose the Leaks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3"/>
          <p:cNvSpPr/>
          <p:nvPr/>
        </p:nvSpPr>
        <p:spPr>
          <a:xfrm>
            <a:off x="731520" y="3977640"/>
            <a:ext cx="45720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3"/>
          <p:cNvSpPr/>
          <p:nvPr/>
        </p:nvSpPr>
        <p:spPr>
          <a:xfrm>
            <a:off x="731520" y="4160520"/>
            <a:ext cx="3017520" cy="11887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Find and fix the profit leakage that's happening right now in your operations and finances.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3"/>
          <p:cNvSpPr/>
          <p:nvPr/>
        </p:nvSpPr>
        <p:spPr>
          <a:xfrm>
            <a:off x="731520" y="5486400"/>
            <a:ext cx="30175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Calibri"/>
              <a:buNone/>
            </a:pPr>
            <a:r>
              <a:rPr i="1" lang="en-US" sz="11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Led by Drew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3"/>
          <p:cNvSpPr/>
          <p:nvPr/>
        </p:nvSpPr>
        <p:spPr>
          <a:xfrm>
            <a:off x="4297680" y="1828800"/>
            <a:ext cx="3566160" cy="4114800"/>
          </a:xfrm>
          <a:prstGeom prst="rect">
            <a:avLst/>
          </a:prstGeom>
          <a:solidFill>
            <a:srgbClr val="F7F2E7"/>
          </a:solidFill>
          <a:ln>
            <a:noFill/>
          </a:ln>
          <a:effectLst>
            <a:outerShdw blurRad="127000" rotWithShape="0" algn="bl" dir="54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3"/>
          <p:cNvSpPr/>
          <p:nvPr/>
        </p:nvSpPr>
        <p:spPr>
          <a:xfrm>
            <a:off x="4297680" y="1828800"/>
            <a:ext cx="3566160" cy="7315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3"/>
          <p:cNvSpPr/>
          <p:nvPr/>
        </p:nvSpPr>
        <p:spPr>
          <a:xfrm>
            <a:off x="4572000" y="2057400"/>
            <a:ext cx="137160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3600"/>
              <a:buFont typeface="Georgia"/>
              <a:buNone/>
            </a:pPr>
            <a:r>
              <a:rPr b="1" lang="en-US" sz="36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02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52" name="Google Shape;52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58000" y="2148840"/>
            <a:ext cx="640080" cy="64008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3"/>
          <p:cNvSpPr/>
          <p:nvPr/>
        </p:nvSpPr>
        <p:spPr>
          <a:xfrm>
            <a:off x="4572000" y="2880360"/>
            <a:ext cx="30175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Calibri"/>
              <a:buNone/>
            </a:pPr>
            <a:r>
              <a:rPr b="1" lang="en-US" sz="11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TOMORROW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3"/>
          <p:cNvSpPr/>
          <p:nvPr/>
        </p:nvSpPr>
        <p:spPr>
          <a:xfrm>
            <a:off x="4572000" y="3200400"/>
            <a:ext cx="301752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2400"/>
              <a:buFont typeface="Georgia"/>
              <a:buNone/>
            </a:pPr>
            <a:r>
              <a:rPr b="1" lang="en-US" sz="2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Build the Value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3"/>
          <p:cNvSpPr/>
          <p:nvPr/>
        </p:nvSpPr>
        <p:spPr>
          <a:xfrm>
            <a:off x="4572000" y="3977640"/>
            <a:ext cx="45720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3"/>
          <p:cNvSpPr/>
          <p:nvPr/>
        </p:nvSpPr>
        <p:spPr>
          <a:xfrm>
            <a:off x="4572000" y="4160520"/>
            <a:ext cx="3017520" cy="11887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Turn operating improvements into enterprise value that compounds every year you own the business.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3"/>
          <p:cNvSpPr/>
          <p:nvPr/>
        </p:nvSpPr>
        <p:spPr>
          <a:xfrm>
            <a:off x="4572000" y="5486400"/>
            <a:ext cx="30175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Calibri"/>
              <a:buNone/>
            </a:pPr>
            <a:r>
              <a:rPr i="1" lang="en-US" sz="11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Led by Drew + Lynn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3"/>
          <p:cNvSpPr/>
          <p:nvPr/>
        </p:nvSpPr>
        <p:spPr>
          <a:xfrm>
            <a:off x="8138160" y="1828800"/>
            <a:ext cx="3566160" cy="4114800"/>
          </a:xfrm>
          <a:prstGeom prst="rect">
            <a:avLst/>
          </a:prstGeom>
          <a:solidFill>
            <a:srgbClr val="F7F2E7"/>
          </a:solidFill>
          <a:ln>
            <a:noFill/>
          </a:ln>
          <a:effectLst>
            <a:outerShdw blurRad="127000" rotWithShape="0" algn="bl" dir="5400000" dist="38100">
              <a:srgbClr val="000000">
                <a:alpha val="7843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3"/>
          <p:cNvSpPr/>
          <p:nvPr/>
        </p:nvSpPr>
        <p:spPr>
          <a:xfrm>
            <a:off x="8138160" y="1828800"/>
            <a:ext cx="3566160" cy="7315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3"/>
          <p:cNvSpPr/>
          <p:nvPr/>
        </p:nvSpPr>
        <p:spPr>
          <a:xfrm>
            <a:off x="8412480" y="2057400"/>
            <a:ext cx="137160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3600"/>
              <a:buFont typeface="Georgia"/>
              <a:buNone/>
            </a:pPr>
            <a:r>
              <a:rPr b="1" lang="en-US" sz="36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03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61" name="Google Shape;61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698480" y="2148840"/>
            <a:ext cx="640080" cy="64008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3"/>
          <p:cNvSpPr/>
          <p:nvPr/>
        </p:nvSpPr>
        <p:spPr>
          <a:xfrm>
            <a:off x="8412480" y="2880360"/>
            <a:ext cx="30175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Calibri"/>
              <a:buNone/>
            </a:pPr>
            <a:r>
              <a:rPr b="1" lang="en-US" sz="11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WHEN READY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3"/>
          <p:cNvSpPr/>
          <p:nvPr/>
        </p:nvSpPr>
        <p:spPr>
          <a:xfrm>
            <a:off x="8412480" y="3200400"/>
            <a:ext cx="301752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2400"/>
              <a:buFont typeface="Georgia"/>
              <a:buNone/>
            </a:pPr>
            <a:r>
              <a:rPr b="1" lang="en-US" sz="2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Get Exit Ready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3"/>
          <p:cNvSpPr/>
          <p:nvPr/>
        </p:nvSpPr>
        <p:spPr>
          <a:xfrm>
            <a:off x="8412480" y="3977640"/>
            <a:ext cx="45720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3"/>
          <p:cNvSpPr/>
          <p:nvPr/>
        </p:nvSpPr>
        <p:spPr>
          <a:xfrm>
            <a:off x="8412480" y="4160520"/>
            <a:ext cx="3017520" cy="11887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Coordinate business value, personal wealth, tax, and estate into one integrated exit plan.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8412480" y="5486400"/>
            <a:ext cx="30175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Calibri"/>
              <a:buNone/>
            </a:pPr>
            <a:r>
              <a:rPr i="1" lang="en-US" sz="11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Led by Lynn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3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3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2A1F36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4"/>
          <p:cNvSpPr/>
          <p:nvPr/>
        </p:nvSpPr>
        <p:spPr>
          <a:xfrm>
            <a:off x="457200" y="457200"/>
            <a:ext cx="914400" cy="36576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4"/>
          <p:cNvSpPr/>
          <p:nvPr/>
        </p:nvSpPr>
        <p:spPr>
          <a:xfrm>
            <a:off x="457200" y="2286000"/>
            <a:ext cx="5486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STAGE 01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4"/>
          <p:cNvSpPr/>
          <p:nvPr/>
        </p:nvSpPr>
        <p:spPr>
          <a:xfrm>
            <a:off x="457200" y="2743200"/>
            <a:ext cx="109728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200"/>
              <a:buFont typeface="Georgia"/>
              <a:buNone/>
            </a:pPr>
            <a:r>
              <a:rPr b="1" lang="en-US" sz="72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Expose the Leaks</a:t>
            </a:r>
            <a:endParaRPr sz="7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4"/>
          <p:cNvSpPr/>
          <p:nvPr/>
        </p:nvSpPr>
        <p:spPr>
          <a:xfrm>
            <a:off x="457200" y="4023360"/>
            <a:ext cx="109728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D4B574"/>
              </a:buClr>
              <a:buSzPts val="3600"/>
              <a:buFont typeface="Georgia"/>
              <a:buNone/>
            </a:pPr>
            <a:r>
              <a:rPr i="1" lang="en-US" sz="3600">
                <a:solidFill>
                  <a:srgbClr val="D4B574"/>
                </a:solidFill>
                <a:latin typeface="Georgia"/>
                <a:ea typeface="Georgia"/>
                <a:cs typeface="Georgia"/>
                <a:sym typeface="Georgia"/>
              </a:rPr>
              <a:t>The Profit Gap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4"/>
          <p:cNvSpPr/>
          <p:nvPr/>
        </p:nvSpPr>
        <p:spPr>
          <a:xfrm>
            <a:off x="457200" y="5120640"/>
            <a:ext cx="100584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7F2E7"/>
              </a:buClr>
              <a:buSzPts val="2000"/>
              <a:buFont typeface="Calibri"/>
              <a:buNone/>
            </a:pPr>
            <a:r>
              <a:rPr i="1" lang="en-US" sz="2000">
                <a:solidFill>
                  <a:srgbClr val="F7F2E7"/>
                </a:solidFill>
                <a:latin typeface="Calibri"/>
                <a:ea typeface="Calibri"/>
                <a:cs typeface="Calibri"/>
                <a:sym typeface="Calibri"/>
              </a:rPr>
              <a:t>Most successful businesses are leaking profit without the owner knowing where.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4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4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Where profit hides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5"/>
          <p:cNvSpPr/>
          <p:nvPr/>
        </p:nvSpPr>
        <p:spPr>
          <a:xfrm>
            <a:off x="457200" y="1280150"/>
            <a:ext cx="5683800" cy="201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3000"/>
              <a:buFont typeface="Georgia"/>
              <a:buNone/>
            </a:pPr>
            <a:r>
              <a:rPr b="1" lang="en-US" sz="100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15–</a:t>
            </a:r>
            <a:r>
              <a:rPr b="1" lang="en-US" sz="100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3</a:t>
            </a:r>
            <a:r>
              <a:rPr b="1" lang="en-US" sz="100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0%</a:t>
            </a:r>
            <a:endParaRPr sz="10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5"/>
          <p:cNvSpPr/>
          <p:nvPr/>
        </p:nvSpPr>
        <p:spPr>
          <a:xfrm>
            <a:off x="457200" y="3931930"/>
            <a:ext cx="5486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of available profit sitting in your business right now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5"/>
          <p:cNvSpPr/>
          <p:nvPr/>
        </p:nvSpPr>
        <p:spPr>
          <a:xfrm>
            <a:off x="457200" y="4754880"/>
            <a:ext cx="54864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Font typeface="Calibri"/>
              <a:buNone/>
            </a:pPr>
            <a:r>
              <a:rPr i="1" lang="en-US" sz="16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 invisible until someone goes looking for it.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5"/>
          <p:cNvSpPr/>
          <p:nvPr/>
        </p:nvSpPr>
        <p:spPr>
          <a:xfrm>
            <a:off x="6583680" y="1280160"/>
            <a:ext cx="640080" cy="640080"/>
          </a:xfrm>
          <a:prstGeom prst="ellipse">
            <a:avLst/>
          </a:prstGeom>
          <a:solidFill>
            <a:srgbClr val="F7F2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91" name="Google Shape;91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20840" y="1417320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5"/>
          <p:cNvSpPr/>
          <p:nvPr/>
        </p:nvSpPr>
        <p:spPr>
          <a:xfrm>
            <a:off x="7498080" y="1280160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800"/>
              <a:buFont typeface="Georgia"/>
              <a:buNone/>
            </a:pPr>
            <a:r>
              <a:rPr b="1" lang="en-US" sz="1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Margin erosion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5"/>
          <p:cNvSpPr/>
          <p:nvPr/>
        </p:nvSpPr>
        <p:spPr>
          <a:xfrm>
            <a:off x="7498080" y="1645920"/>
            <a:ext cx="45720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Pricing hasn't kept up with cost structure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5"/>
          <p:cNvSpPr/>
          <p:nvPr/>
        </p:nvSpPr>
        <p:spPr>
          <a:xfrm>
            <a:off x="6583680" y="2423160"/>
            <a:ext cx="640080" cy="640080"/>
          </a:xfrm>
          <a:prstGeom prst="ellipse">
            <a:avLst/>
          </a:prstGeom>
          <a:solidFill>
            <a:srgbClr val="F7F2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95" name="Google Shape;9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20840" y="2560320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5"/>
          <p:cNvSpPr/>
          <p:nvPr/>
        </p:nvSpPr>
        <p:spPr>
          <a:xfrm>
            <a:off x="7498080" y="2423160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800"/>
              <a:buFont typeface="Georgia"/>
              <a:buNone/>
            </a:pPr>
            <a:r>
              <a:rPr b="1" lang="en-US" sz="1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Operational drag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5"/>
          <p:cNvSpPr/>
          <p:nvPr/>
        </p:nvSpPr>
        <p:spPr>
          <a:xfrm>
            <a:off x="7498080" y="2788920"/>
            <a:ext cx="45720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Process inefficiencies compounding monthly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5"/>
          <p:cNvSpPr/>
          <p:nvPr/>
        </p:nvSpPr>
        <p:spPr>
          <a:xfrm>
            <a:off x="6583680" y="3566160"/>
            <a:ext cx="640080" cy="640080"/>
          </a:xfrm>
          <a:prstGeom prst="ellipse">
            <a:avLst/>
          </a:prstGeom>
          <a:solidFill>
            <a:srgbClr val="F7F2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99" name="Google Shape;99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0840" y="3703320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5"/>
          <p:cNvSpPr/>
          <p:nvPr/>
        </p:nvSpPr>
        <p:spPr>
          <a:xfrm>
            <a:off x="7498080" y="3566160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800"/>
              <a:buFont typeface="Georgia"/>
              <a:buNone/>
            </a:pPr>
            <a:r>
              <a:rPr b="1" lang="en-US" sz="1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Vendor creep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5"/>
          <p:cNvSpPr/>
          <p:nvPr/>
        </p:nvSpPr>
        <p:spPr>
          <a:xfrm>
            <a:off x="7498080" y="3931920"/>
            <a:ext cx="45720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Contracts and costs nobody audits anymore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5"/>
          <p:cNvSpPr/>
          <p:nvPr/>
        </p:nvSpPr>
        <p:spPr>
          <a:xfrm>
            <a:off x="6583680" y="4709160"/>
            <a:ext cx="640080" cy="640080"/>
          </a:xfrm>
          <a:prstGeom prst="ellipse">
            <a:avLst/>
          </a:prstGeom>
          <a:solidFill>
            <a:srgbClr val="F7F2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03" name="Google Shape;103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20840" y="4846320"/>
            <a:ext cx="365760" cy="36576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5"/>
          <p:cNvSpPr/>
          <p:nvPr/>
        </p:nvSpPr>
        <p:spPr>
          <a:xfrm>
            <a:off x="7498080" y="4709160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800"/>
              <a:buFont typeface="Georgia"/>
              <a:buNone/>
            </a:pPr>
            <a:r>
              <a:rPr b="1" lang="en-US" sz="1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Labor mismatch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5"/>
          <p:cNvSpPr/>
          <p:nvPr/>
        </p:nvSpPr>
        <p:spPr>
          <a:xfrm>
            <a:off x="7498080" y="5074920"/>
            <a:ext cx="45720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Right people, wrong roles, wrong incentives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5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5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What we do in Stage 1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6"/>
          <p:cNvSpPr/>
          <p:nvPr/>
        </p:nvSpPr>
        <p:spPr>
          <a:xfrm>
            <a:off x="457200" y="914400"/>
            <a:ext cx="1097280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3400"/>
              <a:buFont typeface="Georgia"/>
              <a:buNone/>
            </a:pPr>
            <a:r>
              <a:rPr b="1" lang="en-US" sz="3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The Profit &amp; Operations Diagnostic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6"/>
          <p:cNvSpPr/>
          <p:nvPr/>
        </p:nvSpPr>
        <p:spPr>
          <a:xfrm>
            <a:off x="457200" y="1737360"/>
            <a:ext cx="1097280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Font typeface="Calibri"/>
              <a:buNone/>
            </a:pPr>
            <a:r>
              <a:rPr i="1" lang="en-US" sz="16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A focused 90 day engagement that gives you a clear, numbered list of where your business is leaking,  and what each leak is worth to fix.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6"/>
          <p:cNvSpPr/>
          <p:nvPr/>
        </p:nvSpPr>
        <p:spPr>
          <a:xfrm>
            <a:off x="525780" y="2926080"/>
            <a:ext cx="2606040" cy="3017520"/>
          </a:xfrm>
          <a:prstGeom prst="rect">
            <a:avLst/>
          </a:prstGeom>
          <a:solidFill>
            <a:srgbClr val="FBF8F0"/>
          </a:solidFill>
          <a:ln cap="flat" cmpd="sng" w="9525">
            <a:solidFill>
              <a:srgbClr val="D4C9A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6"/>
          <p:cNvSpPr/>
          <p:nvPr/>
        </p:nvSpPr>
        <p:spPr>
          <a:xfrm>
            <a:off x="1371600" y="3246120"/>
            <a:ext cx="914400" cy="914400"/>
          </a:xfrm>
          <a:prstGeom prst="ellipse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6"/>
          <p:cNvSpPr/>
          <p:nvPr/>
        </p:nvSpPr>
        <p:spPr>
          <a:xfrm>
            <a:off x="1371600" y="3246120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Georgia"/>
              <a:buNone/>
            </a:pPr>
            <a:r>
              <a:rPr b="1" lang="en-US" sz="36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1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6"/>
          <p:cNvSpPr/>
          <p:nvPr/>
        </p:nvSpPr>
        <p:spPr>
          <a:xfrm>
            <a:off x="708660" y="4343400"/>
            <a:ext cx="224028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700"/>
              <a:buFont typeface="Georgia"/>
              <a:buNone/>
            </a:pPr>
            <a:r>
              <a:rPr b="1" lang="en-US" sz="17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Financial Deep Dive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6"/>
          <p:cNvSpPr/>
          <p:nvPr/>
        </p:nvSpPr>
        <p:spPr>
          <a:xfrm>
            <a:off x="1600200" y="5074920"/>
            <a:ext cx="45720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6"/>
          <p:cNvSpPr/>
          <p:nvPr/>
        </p:nvSpPr>
        <p:spPr>
          <a:xfrm>
            <a:off x="708660" y="5212080"/>
            <a:ext cx="224028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Margin analysis, cash flow map, month-end reporting audit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6"/>
          <p:cNvSpPr/>
          <p:nvPr/>
        </p:nvSpPr>
        <p:spPr>
          <a:xfrm>
            <a:off x="3360420" y="2926080"/>
            <a:ext cx="2606040" cy="3017520"/>
          </a:xfrm>
          <a:prstGeom prst="rect">
            <a:avLst/>
          </a:prstGeom>
          <a:solidFill>
            <a:srgbClr val="FBF8F0"/>
          </a:solidFill>
          <a:ln cap="flat" cmpd="sng" w="9525">
            <a:solidFill>
              <a:srgbClr val="D4C9A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6"/>
          <p:cNvSpPr/>
          <p:nvPr/>
        </p:nvSpPr>
        <p:spPr>
          <a:xfrm>
            <a:off x="4206240" y="3246120"/>
            <a:ext cx="914400" cy="914400"/>
          </a:xfrm>
          <a:prstGeom prst="ellipse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6"/>
          <p:cNvSpPr/>
          <p:nvPr/>
        </p:nvSpPr>
        <p:spPr>
          <a:xfrm>
            <a:off x="4206240" y="3246120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Georgia"/>
              <a:buNone/>
            </a:pPr>
            <a:r>
              <a:rPr b="1" lang="en-US" sz="36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2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6"/>
          <p:cNvSpPr/>
          <p:nvPr/>
        </p:nvSpPr>
        <p:spPr>
          <a:xfrm>
            <a:off x="3543300" y="4343400"/>
            <a:ext cx="224028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700"/>
              <a:buFont typeface="Georgia"/>
              <a:buNone/>
            </a:pPr>
            <a:r>
              <a:rPr b="1" lang="en-US" sz="17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Operational Review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6"/>
          <p:cNvSpPr/>
          <p:nvPr/>
        </p:nvSpPr>
        <p:spPr>
          <a:xfrm>
            <a:off x="4434840" y="5074920"/>
            <a:ext cx="45720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6"/>
          <p:cNvSpPr/>
          <p:nvPr/>
        </p:nvSpPr>
        <p:spPr>
          <a:xfrm>
            <a:off x="3543300" y="5212080"/>
            <a:ext cx="224028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Process mapping, system gaps, labor utilization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6"/>
          <p:cNvSpPr/>
          <p:nvPr/>
        </p:nvSpPr>
        <p:spPr>
          <a:xfrm>
            <a:off x="6195060" y="2926080"/>
            <a:ext cx="2606040" cy="3017520"/>
          </a:xfrm>
          <a:prstGeom prst="rect">
            <a:avLst/>
          </a:prstGeom>
          <a:solidFill>
            <a:srgbClr val="FBF8F0"/>
          </a:solidFill>
          <a:ln cap="flat" cmpd="sng" w="9525">
            <a:solidFill>
              <a:srgbClr val="D4C9A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6"/>
          <p:cNvSpPr/>
          <p:nvPr/>
        </p:nvSpPr>
        <p:spPr>
          <a:xfrm>
            <a:off x="7040880" y="3246120"/>
            <a:ext cx="914400" cy="914400"/>
          </a:xfrm>
          <a:prstGeom prst="ellipse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6"/>
          <p:cNvSpPr/>
          <p:nvPr/>
        </p:nvSpPr>
        <p:spPr>
          <a:xfrm>
            <a:off x="7040880" y="3246120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Georgia"/>
              <a:buNone/>
            </a:pPr>
            <a:r>
              <a:rPr b="1" lang="en-US" sz="36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3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6"/>
          <p:cNvSpPr/>
          <p:nvPr/>
        </p:nvSpPr>
        <p:spPr>
          <a:xfrm>
            <a:off x="6377940" y="4343400"/>
            <a:ext cx="224028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700"/>
              <a:buFont typeface="Georgia"/>
              <a:buNone/>
            </a:pPr>
            <a:r>
              <a:rPr b="1" lang="en-US" sz="17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Leak Inventory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6"/>
          <p:cNvSpPr/>
          <p:nvPr/>
        </p:nvSpPr>
        <p:spPr>
          <a:xfrm>
            <a:off x="7269480" y="5074920"/>
            <a:ext cx="45720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6"/>
          <p:cNvSpPr/>
          <p:nvPr/>
        </p:nvSpPr>
        <p:spPr>
          <a:xfrm>
            <a:off x="6377940" y="5212080"/>
            <a:ext cx="224028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Quantified list of every identified leak, sized by $ impact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6"/>
          <p:cNvSpPr/>
          <p:nvPr/>
        </p:nvSpPr>
        <p:spPr>
          <a:xfrm>
            <a:off x="9029700" y="2926080"/>
            <a:ext cx="2606040" cy="3017520"/>
          </a:xfrm>
          <a:prstGeom prst="rect">
            <a:avLst/>
          </a:prstGeom>
          <a:solidFill>
            <a:srgbClr val="FBF8F0"/>
          </a:solidFill>
          <a:ln cap="flat" cmpd="sng" w="9525">
            <a:solidFill>
              <a:srgbClr val="D4C9A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6"/>
          <p:cNvSpPr/>
          <p:nvPr/>
        </p:nvSpPr>
        <p:spPr>
          <a:xfrm>
            <a:off x="9875520" y="3246120"/>
            <a:ext cx="914400" cy="914400"/>
          </a:xfrm>
          <a:prstGeom prst="ellipse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6"/>
          <p:cNvSpPr/>
          <p:nvPr/>
        </p:nvSpPr>
        <p:spPr>
          <a:xfrm>
            <a:off x="9875520" y="3246120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Georgia"/>
              <a:buNone/>
            </a:pPr>
            <a:r>
              <a:rPr b="1" lang="en-US" sz="36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4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6"/>
          <p:cNvSpPr/>
          <p:nvPr/>
        </p:nvSpPr>
        <p:spPr>
          <a:xfrm>
            <a:off x="9212580" y="4343400"/>
            <a:ext cx="224028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700"/>
              <a:buFont typeface="Georgia"/>
              <a:buNone/>
            </a:pPr>
            <a:r>
              <a:rPr b="1" lang="en-US" sz="17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Fix Roadmap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6"/>
          <p:cNvSpPr/>
          <p:nvPr/>
        </p:nvSpPr>
        <p:spPr>
          <a:xfrm>
            <a:off x="10104120" y="5074920"/>
            <a:ext cx="45720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6"/>
          <p:cNvSpPr/>
          <p:nvPr/>
        </p:nvSpPr>
        <p:spPr>
          <a:xfrm>
            <a:off x="9212580" y="5212080"/>
            <a:ext cx="224028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Prioritized 90-day plan with owner vs team ownership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6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6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2A1F36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/>
          <p:nvPr/>
        </p:nvSpPr>
        <p:spPr>
          <a:xfrm>
            <a:off x="457200" y="457200"/>
            <a:ext cx="914400" cy="36576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7"/>
          <p:cNvSpPr/>
          <p:nvPr/>
        </p:nvSpPr>
        <p:spPr>
          <a:xfrm>
            <a:off x="457200" y="2286000"/>
            <a:ext cx="5486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STAGE 02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7"/>
          <p:cNvSpPr/>
          <p:nvPr/>
        </p:nvSpPr>
        <p:spPr>
          <a:xfrm>
            <a:off x="457200" y="2743200"/>
            <a:ext cx="109728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200"/>
              <a:buFont typeface="Georgia"/>
              <a:buNone/>
            </a:pPr>
            <a:r>
              <a:rPr b="1" lang="en-US" sz="72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Build the Value</a:t>
            </a:r>
            <a:endParaRPr sz="7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7"/>
          <p:cNvSpPr/>
          <p:nvPr/>
        </p:nvSpPr>
        <p:spPr>
          <a:xfrm>
            <a:off x="457200" y="4023360"/>
            <a:ext cx="109728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D4B574"/>
              </a:buClr>
              <a:buSzPts val="3600"/>
              <a:buFont typeface="Georgia"/>
              <a:buNone/>
            </a:pPr>
            <a:r>
              <a:rPr i="1" lang="en-US" sz="3600">
                <a:solidFill>
                  <a:srgbClr val="D4B574"/>
                </a:solidFill>
                <a:latin typeface="Georgia"/>
                <a:ea typeface="Georgia"/>
                <a:cs typeface="Georgia"/>
                <a:sym typeface="Georgia"/>
              </a:rPr>
              <a:t>The Value Gap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7"/>
          <p:cNvSpPr/>
          <p:nvPr/>
        </p:nvSpPr>
        <p:spPr>
          <a:xfrm>
            <a:off x="457200" y="5120640"/>
            <a:ext cx="100584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7F2E7"/>
              </a:buClr>
              <a:buSzPts val="2000"/>
              <a:buFont typeface="Calibri"/>
              <a:buNone/>
            </a:pPr>
            <a:r>
              <a:rPr i="1" lang="en-US" sz="2000">
                <a:solidFill>
                  <a:srgbClr val="F7F2E7"/>
                </a:solidFill>
                <a:latin typeface="Calibri"/>
                <a:ea typeface="Calibri"/>
                <a:cs typeface="Calibri"/>
                <a:sym typeface="Calibri"/>
              </a:rPr>
              <a:t>What your business is worth today vs. what it needs to be worth at exit.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7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7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The math most owners don't run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8"/>
          <p:cNvSpPr/>
          <p:nvPr/>
        </p:nvSpPr>
        <p:spPr>
          <a:xfrm>
            <a:off x="457200" y="914400"/>
            <a:ext cx="109728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2800"/>
              <a:buFont typeface="Georgia"/>
              <a:buNone/>
            </a:pPr>
            <a:r>
              <a:rPr b="1" lang="en-US" sz="2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A 2x swing in your multiple is worth more than a 2x swing in your profit.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8"/>
          <p:cNvSpPr/>
          <p:nvPr/>
        </p:nvSpPr>
        <p:spPr>
          <a:xfrm>
            <a:off x="731520" y="2194560"/>
            <a:ext cx="5394960" cy="3291840"/>
          </a:xfrm>
          <a:prstGeom prst="rect">
            <a:avLst/>
          </a:prstGeom>
          <a:solidFill>
            <a:srgbClr val="F7F2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8"/>
          <p:cNvSpPr/>
          <p:nvPr/>
        </p:nvSpPr>
        <p:spPr>
          <a:xfrm>
            <a:off x="731520" y="2194560"/>
            <a:ext cx="91440" cy="3291840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8"/>
          <p:cNvSpPr/>
          <p:nvPr/>
        </p:nvSpPr>
        <p:spPr>
          <a:xfrm>
            <a:off x="1097280" y="246888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Calibri"/>
              <a:buNone/>
            </a:pPr>
            <a:r>
              <a:rPr b="1" lang="en-US" sz="11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BUSINESS A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8"/>
          <p:cNvSpPr/>
          <p:nvPr/>
        </p:nvSpPr>
        <p:spPr>
          <a:xfrm>
            <a:off x="1097280" y="2743200"/>
            <a:ext cx="46634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Owner-dependent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8"/>
          <p:cNvSpPr/>
          <p:nvPr/>
        </p:nvSpPr>
        <p:spPr>
          <a:xfrm>
            <a:off x="1097280" y="3474720"/>
            <a:ext cx="46634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Font typeface="Calibri"/>
              <a:buNone/>
            </a:pPr>
            <a:r>
              <a:rPr lang="en-US" sz="16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$2M EBITDA  ×  3x multiple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8"/>
          <p:cNvSpPr/>
          <p:nvPr/>
        </p:nvSpPr>
        <p:spPr>
          <a:xfrm>
            <a:off x="1097280" y="3977640"/>
            <a:ext cx="466344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7200"/>
              <a:buFont typeface="Georgia"/>
              <a:buNone/>
            </a:pPr>
            <a:r>
              <a:rPr b="1" lang="en-US" sz="72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$6M</a:t>
            </a:r>
            <a:endParaRPr sz="7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8"/>
          <p:cNvSpPr/>
          <p:nvPr/>
        </p:nvSpPr>
        <p:spPr>
          <a:xfrm>
            <a:off x="1097280" y="5029200"/>
            <a:ext cx="46634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Calibri"/>
              <a:buNone/>
            </a:pPr>
            <a:r>
              <a:rPr i="1" lang="en-US" sz="13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enterprise value at sale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8"/>
          <p:cNvSpPr/>
          <p:nvPr/>
        </p:nvSpPr>
        <p:spPr>
          <a:xfrm>
            <a:off x="6309360" y="2194560"/>
            <a:ext cx="5394960" cy="3291840"/>
          </a:xfrm>
          <a:prstGeom prst="rect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8"/>
          <p:cNvSpPr/>
          <p:nvPr/>
        </p:nvSpPr>
        <p:spPr>
          <a:xfrm>
            <a:off x="6309360" y="2194560"/>
            <a:ext cx="91440" cy="329184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8"/>
          <p:cNvSpPr/>
          <p:nvPr/>
        </p:nvSpPr>
        <p:spPr>
          <a:xfrm>
            <a:off x="6675120" y="246888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D4B574"/>
              </a:buClr>
              <a:buSzPts val="1100"/>
              <a:buFont typeface="Calibri"/>
              <a:buNone/>
            </a:pPr>
            <a:r>
              <a:rPr b="1" lang="en-US" sz="1100">
                <a:solidFill>
                  <a:srgbClr val="D4B574"/>
                </a:solidFill>
                <a:latin typeface="Calibri"/>
                <a:ea typeface="Calibri"/>
                <a:cs typeface="Calibri"/>
                <a:sym typeface="Calibri"/>
              </a:rPr>
              <a:t>BUSINESS B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8"/>
          <p:cNvSpPr/>
          <p:nvPr/>
        </p:nvSpPr>
        <p:spPr>
          <a:xfrm>
            <a:off x="6675120" y="2743200"/>
            <a:ext cx="46634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Built to be sold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8"/>
          <p:cNvSpPr/>
          <p:nvPr/>
        </p:nvSpPr>
        <p:spPr>
          <a:xfrm>
            <a:off x="6675120" y="3474720"/>
            <a:ext cx="46634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7F2E7"/>
              </a:buClr>
              <a:buSzPts val="1600"/>
              <a:buFont typeface="Calibri"/>
              <a:buNone/>
            </a:pPr>
            <a:r>
              <a:rPr lang="en-US" sz="1600">
                <a:solidFill>
                  <a:srgbClr val="F7F2E7"/>
                </a:solidFill>
                <a:latin typeface="Calibri"/>
                <a:ea typeface="Calibri"/>
                <a:cs typeface="Calibri"/>
                <a:sym typeface="Calibri"/>
              </a:rPr>
              <a:t>$2M EBITDA  ×  7x multiple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8"/>
          <p:cNvSpPr/>
          <p:nvPr/>
        </p:nvSpPr>
        <p:spPr>
          <a:xfrm>
            <a:off x="6675120" y="3977640"/>
            <a:ext cx="466344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D4B574"/>
              </a:buClr>
              <a:buSzPts val="7200"/>
              <a:buFont typeface="Georgia"/>
              <a:buNone/>
            </a:pPr>
            <a:r>
              <a:rPr b="1" lang="en-US" sz="7200">
                <a:solidFill>
                  <a:srgbClr val="D4B574"/>
                </a:solidFill>
                <a:latin typeface="Georgia"/>
                <a:ea typeface="Georgia"/>
                <a:cs typeface="Georgia"/>
                <a:sym typeface="Georgia"/>
              </a:rPr>
              <a:t>$14M</a:t>
            </a:r>
            <a:endParaRPr sz="7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8"/>
          <p:cNvSpPr/>
          <p:nvPr/>
        </p:nvSpPr>
        <p:spPr>
          <a:xfrm>
            <a:off x="6675120" y="5029200"/>
            <a:ext cx="46634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7F2E7"/>
              </a:buClr>
              <a:buSzPts val="1300"/>
              <a:buFont typeface="Calibri"/>
              <a:buNone/>
            </a:pPr>
            <a:r>
              <a:rPr i="1" lang="en-US" sz="1300">
                <a:solidFill>
                  <a:srgbClr val="F7F2E7"/>
                </a:solidFill>
                <a:latin typeface="Calibri"/>
                <a:ea typeface="Calibri"/>
                <a:cs typeface="Calibri"/>
                <a:sym typeface="Calibri"/>
              </a:rPr>
              <a:t>enterprise value at sale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8"/>
          <p:cNvSpPr/>
          <p:nvPr/>
        </p:nvSpPr>
        <p:spPr>
          <a:xfrm>
            <a:off x="457200" y="5669280"/>
            <a:ext cx="1124712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500"/>
              <a:buFont typeface="Calibri"/>
              <a:buNone/>
            </a:pPr>
            <a:r>
              <a:rPr i="1" lang="en-US" sz="15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Same EBITDA. Same industry. $8M difference. The only variable: whether the business was built with the multiple in mind.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8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8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What moves the multiple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9"/>
          <p:cNvSpPr/>
          <p:nvPr/>
        </p:nvSpPr>
        <p:spPr>
          <a:xfrm>
            <a:off x="457200" y="914400"/>
            <a:ext cx="109728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2800"/>
              <a:buFont typeface="Georgia"/>
              <a:buNone/>
            </a:pPr>
            <a:r>
              <a:rPr b="1" lang="en-US" sz="2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The five value drivers that buyers actually pay for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9"/>
          <p:cNvSpPr/>
          <p:nvPr/>
        </p:nvSpPr>
        <p:spPr>
          <a:xfrm>
            <a:off x="137160" y="2011680"/>
            <a:ext cx="2194560" cy="3931920"/>
          </a:xfrm>
          <a:prstGeom prst="rect">
            <a:avLst/>
          </a:prstGeom>
          <a:solidFill>
            <a:srgbClr val="FBF8F0"/>
          </a:solidFill>
          <a:ln cap="flat" cmpd="sng" w="9525">
            <a:solidFill>
              <a:srgbClr val="D4C9A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9"/>
          <p:cNvSpPr/>
          <p:nvPr/>
        </p:nvSpPr>
        <p:spPr>
          <a:xfrm>
            <a:off x="822960" y="2377440"/>
            <a:ext cx="822960" cy="822960"/>
          </a:xfrm>
          <a:prstGeom prst="ellipse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87" name="Google Shape;18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05840" y="256032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9"/>
          <p:cNvSpPr/>
          <p:nvPr/>
        </p:nvSpPr>
        <p:spPr>
          <a:xfrm>
            <a:off x="274320" y="3383280"/>
            <a:ext cx="192024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400"/>
              <a:buFont typeface="Georgia"/>
              <a:buNone/>
            </a:pPr>
            <a:r>
              <a:rPr b="1" lang="en-US" sz="1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Recurring Revenue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9"/>
          <p:cNvSpPr/>
          <p:nvPr/>
        </p:nvSpPr>
        <p:spPr>
          <a:xfrm>
            <a:off x="1051560" y="4297680"/>
            <a:ext cx="36576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9"/>
          <p:cNvSpPr/>
          <p:nvPr/>
        </p:nvSpPr>
        <p:spPr>
          <a:xfrm>
            <a:off x="274320" y="4434840"/>
            <a:ext cx="192024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Predictable revenue streams that survive owner transition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9"/>
          <p:cNvSpPr/>
          <p:nvPr/>
        </p:nvSpPr>
        <p:spPr>
          <a:xfrm>
            <a:off x="2560320" y="2011680"/>
            <a:ext cx="2194560" cy="3931920"/>
          </a:xfrm>
          <a:prstGeom prst="rect">
            <a:avLst/>
          </a:prstGeom>
          <a:solidFill>
            <a:srgbClr val="FBF8F0"/>
          </a:solidFill>
          <a:ln cap="flat" cmpd="sng" w="9525">
            <a:solidFill>
              <a:srgbClr val="D4C9A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9"/>
          <p:cNvSpPr/>
          <p:nvPr/>
        </p:nvSpPr>
        <p:spPr>
          <a:xfrm>
            <a:off x="3246120" y="2377440"/>
            <a:ext cx="822960" cy="822960"/>
          </a:xfrm>
          <a:prstGeom prst="ellipse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93" name="Google Shape;193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29000" y="256032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9"/>
          <p:cNvSpPr/>
          <p:nvPr/>
        </p:nvSpPr>
        <p:spPr>
          <a:xfrm>
            <a:off x="2697480" y="3383280"/>
            <a:ext cx="192024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400"/>
              <a:buFont typeface="Georgia"/>
              <a:buNone/>
            </a:pPr>
            <a:r>
              <a:rPr b="1" lang="en-US" sz="1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Customer Diversification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9"/>
          <p:cNvSpPr/>
          <p:nvPr/>
        </p:nvSpPr>
        <p:spPr>
          <a:xfrm>
            <a:off x="3474720" y="4297680"/>
            <a:ext cx="36576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9"/>
          <p:cNvSpPr/>
          <p:nvPr/>
        </p:nvSpPr>
        <p:spPr>
          <a:xfrm>
            <a:off x="2697480" y="4434840"/>
            <a:ext cx="192024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No single customer above 10–15% of total revenue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9"/>
          <p:cNvSpPr/>
          <p:nvPr/>
        </p:nvSpPr>
        <p:spPr>
          <a:xfrm>
            <a:off x="4983480" y="2011680"/>
            <a:ext cx="2194560" cy="3931920"/>
          </a:xfrm>
          <a:prstGeom prst="rect">
            <a:avLst/>
          </a:prstGeom>
          <a:solidFill>
            <a:srgbClr val="FBF8F0"/>
          </a:solidFill>
          <a:ln cap="flat" cmpd="sng" w="9525">
            <a:solidFill>
              <a:srgbClr val="D4C9A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9"/>
          <p:cNvSpPr/>
          <p:nvPr/>
        </p:nvSpPr>
        <p:spPr>
          <a:xfrm>
            <a:off x="5669280" y="2377440"/>
            <a:ext cx="822960" cy="822960"/>
          </a:xfrm>
          <a:prstGeom prst="ellipse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99" name="Google Shape;199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52160" y="256032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9"/>
          <p:cNvSpPr/>
          <p:nvPr/>
        </p:nvSpPr>
        <p:spPr>
          <a:xfrm>
            <a:off x="5120640" y="3383280"/>
            <a:ext cx="192024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400"/>
              <a:buFont typeface="Georgia"/>
              <a:buNone/>
            </a:pPr>
            <a:r>
              <a:rPr b="1" lang="en-US" sz="1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Management Depth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9"/>
          <p:cNvSpPr/>
          <p:nvPr/>
        </p:nvSpPr>
        <p:spPr>
          <a:xfrm>
            <a:off x="5897880" y="4297680"/>
            <a:ext cx="36576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9"/>
          <p:cNvSpPr/>
          <p:nvPr/>
        </p:nvSpPr>
        <p:spPr>
          <a:xfrm>
            <a:off x="5120640" y="4434840"/>
            <a:ext cx="192024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A team that can run the business without you in the room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9"/>
          <p:cNvSpPr/>
          <p:nvPr/>
        </p:nvSpPr>
        <p:spPr>
          <a:xfrm>
            <a:off x="7406640" y="2011680"/>
            <a:ext cx="2194560" cy="3931920"/>
          </a:xfrm>
          <a:prstGeom prst="rect">
            <a:avLst/>
          </a:prstGeom>
          <a:solidFill>
            <a:srgbClr val="FBF8F0"/>
          </a:solidFill>
          <a:ln cap="flat" cmpd="sng" w="9525">
            <a:solidFill>
              <a:srgbClr val="D4C9A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9"/>
          <p:cNvSpPr/>
          <p:nvPr/>
        </p:nvSpPr>
        <p:spPr>
          <a:xfrm>
            <a:off x="8092440" y="2377440"/>
            <a:ext cx="822960" cy="822960"/>
          </a:xfrm>
          <a:prstGeom prst="ellipse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05" name="Google Shape;205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275320" y="256032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9"/>
          <p:cNvSpPr/>
          <p:nvPr/>
        </p:nvSpPr>
        <p:spPr>
          <a:xfrm>
            <a:off x="7543800" y="3383280"/>
            <a:ext cx="192024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400"/>
              <a:buFont typeface="Georgia"/>
              <a:buNone/>
            </a:pPr>
            <a:r>
              <a:rPr b="1" lang="en-US" sz="1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Documented Systems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9"/>
          <p:cNvSpPr/>
          <p:nvPr/>
        </p:nvSpPr>
        <p:spPr>
          <a:xfrm>
            <a:off x="8321040" y="4297680"/>
            <a:ext cx="36576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9"/>
          <p:cNvSpPr/>
          <p:nvPr/>
        </p:nvSpPr>
        <p:spPr>
          <a:xfrm>
            <a:off x="7543800" y="4434840"/>
            <a:ext cx="192024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Processes that a buyer can execute from day one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9"/>
          <p:cNvSpPr/>
          <p:nvPr/>
        </p:nvSpPr>
        <p:spPr>
          <a:xfrm>
            <a:off x="9829800" y="2011680"/>
            <a:ext cx="2194560" cy="3931920"/>
          </a:xfrm>
          <a:prstGeom prst="rect">
            <a:avLst/>
          </a:prstGeom>
          <a:solidFill>
            <a:srgbClr val="FBF8F0"/>
          </a:solidFill>
          <a:ln cap="flat" cmpd="sng" w="9525">
            <a:solidFill>
              <a:srgbClr val="D4C9A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9"/>
          <p:cNvSpPr/>
          <p:nvPr/>
        </p:nvSpPr>
        <p:spPr>
          <a:xfrm>
            <a:off x="10515600" y="2377440"/>
            <a:ext cx="822960" cy="822960"/>
          </a:xfrm>
          <a:prstGeom prst="ellipse">
            <a:avLst/>
          </a:prstGeom>
          <a:solidFill>
            <a:srgbClr val="3D2C4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11" name="Google Shape;211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698480" y="256032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9"/>
          <p:cNvSpPr/>
          <p:nvPr/>
        </p:nvSpPr>
        <p:spPr>
          <a:xfrm>
            <a:off x="9966960" y="3383280"/>
            <a:ext cx="192024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400"/>
              <a:buFont typeface="Georgia"/>
              <a:buNone/>
            </a:pPr>
            <a:r>
              <a:rPr b="1" lang="en-US" sz="1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Clean Financials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9"/>
          <p:cNvSpPr/>
          <p:nvPr/>
        </p:nvSpPr>
        <p:spPr>
          <a:xfrm>
            <a:off x="10744200" y="4297680"/>
            <a:ext cx="365760" cy="2743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9"/>
          <p:cNvSpPr/>
          <p:nvPr/>
        </p:nvSpPr>
        <p:spPr>
          <a:xfrm>
            <a:off x="9966960" y="4434840"/>
            <a:ext cx="192024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GAAP-quality reporting and audit-ready books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9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9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2A1F36"/>
        </a:solidFill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0"/>
          <p:cNvSpPr/>
          <p:nvPr/>
        </p:nvSpPr>
        <p:spPr>
          <a:xfrm>
            <a:off x="457200" y="457200"/>
            <a:ext cx="914400" cy="36576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0"/>
          <p:cNvSpPr/>
          <p:nvPr/>
        </p:nvSpPr>
        <p:spPr>
          <a:xfrm>
            <a:off x="457200" y="2286000"/>
            <a:ext cx="5486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STAGE 03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0"/>
          <p:cNvSpPr/>
          <p:nvPr/>
        </p:nvSpPr>
        <p:spPr>
          <a:xfrm>
            <a:off x="457200" y="2743200"/>
            <a:ext cx="109728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200"/>
              <a:buFont typeface="Georgia"/>
              <a:buNone/>
            </a:pPr>
            <a:r>
              <a:rPr b="1" lang="en-US" sz="72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Get Exit Ready</a:t>
            </a:r>
            <a:endParaRPr sz="7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10"/>
          <p:cNvSpPr/>
          <p:nvPr/>
        </p:nvSpPr>
        <p:spPr>
          <a:xfrm>
            <a:off x="457200" y="4023360"/>
            <a:ext cx="109728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D4B574"/>
              </a:buClr>
              <a:buSzPts val="3600"/>
              <a:buFont typeface="Georgia"/>
              <a:buNone/>
            </a:pPr>
            <a:r>
              <a:rPr i="1" lang="en-US" sz="3600">
                <a:solidFill>
                  <a:srgbClr val="D4B574"/>
                </a:solidFill>
                <a:latin typeface="Georgia"/>
                <a:ea typeface="Georgia"/>
                <a:cs typeface="Georgia"/>
                <a:sym typeface="Georgia"/>
              </a:rPr>
              <a:t>The Wealth Gap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10"/>
          <p:cNvSpPr/>
          <p:nvPr/>
        </p:nvSpPr>
        <p:spPr>
          <a:xfrm>
            <a:off x="457200" y="5120640"/>
            <a:ext cx="105156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7F2E7"/>
              </a:buClr>
              <a:buSzPts val="2000"/>
              <a:buFont typeface="Calibri"/>
              <a:buNone/>
            </a:pPr>
            <a:r>
              <a:rPr i="1" lang="en-US" sz="2000">
                <a:solidFill>
                  <a:srgbClr val="F7F2E7"/>
                </a:solidFill>
                <a:latin typeface="Calibri"/>
                <a:ea typeface="Calibri"/>
                <a:cs typeface="Calibri"/>
                <a:sym typeface="Calibri"/>
              </a:rPr>
              <a:t>What your business will produce at exit vs. what you and your family actually need.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0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10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1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Why timing matters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1"/>
          <p:cNvSpPr/>
          <p:nvPr/>
        </p:nvSpPr>
        <p:spPr>
          <a:xfrm>
            <a:off x="457200" y="1097280"/>
            <a:ext cx="1124712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2800"/>
              <a:buFont typeface="Georgia"/>
              <a:buNone/>
            </a:pPr>
            <a:r>
              <a:rPr lang="en-US" sz="28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The average business owner discovers their wealth gap </a:t>
            </a:r>
            <a:r>
              <a:rPr b="1" lang="en-US" sz="2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12 months before</a:t>
            </a:r>
            <a:r>
              <a:rPr lang="en-US" sz="28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 they want to sell.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1"/>
          <p:cNvSpPr/>
          <p:nvPr/>
        </p:nvSpPr>
        <p:spPr>
          <a:xfrm>
            <a:off x="457200" y="2194560"/>
            <a:ext cx="1124712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2800"/>
              <a:buFont typeface="Georgia"/>
              <a:buNone/>
            </a:pPr>
            <a:r>
              <a:rPr lang="en-US" sz="28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By then, it's </a:t>
            </a:r>
            <a:r>
              <a:rPr b="1" lang="en-US" sz="28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too late to close it</a:t>
            </a:r>
            <a:r>
              <a:rPr lang="en-US" sz="28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1"/>
          <p:cNvSpPr/>
          <p:nvPr/>
        </p:nvSpPr>
        <p:spPr>
          <a:xfrm>
            <a:off x="914400" y="3931920"/>
            <a:ext cx="10332720" cy="45720"/>
          </a:xfrm>
          <a:prstGeom prst="rect">
            <a:avLst/>
          </a:prstGeom>
          <a:solidFill>
            <a:srgbClr val="D4C9A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11"/>
          <p:cNvSpPr/>
          <p:nvPr/>
        </p:nvSpPr>
        <p:spPr>
          <a:xfrm>
            <a:off x="1321308" y="3840480"/>
            <a:ext cx="219456" cy="219456"/>
          </a:xfrm>
          <a:prstGeom prst="ellipse">
            <a:avLst/>
          </a:prstGeom>
          <a:solidFill>
            <a:srgbClr val="3D2C4E"/>
          </a:solidFill>
          <a:ln cap="flat" cmpd="sng" w="254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1"/>
          <p:cNvSpPr/>
          <p:nvPr/>
        </p:nvSpPr>
        <p:spPr>
          <a:xfrm>
            <a:off x="516636" y="4251960"/>
            <a:ext cx="18288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200"/>
              <a:buFont typeface="Calibri"/>
              <a:buNone/>
            </a:pPr>
            <a:r>
              <a:rPr b="1" lang="en-US" sz="1200">
                <a:solidFill>
                  <a:srgbClr val="3D2C4E"/>
                </a:solidFill>
                <a:latin typeface="Calibri"/>
                <a:ea typeface="Calibri"/>
                <a:cs typeface="Calibri"/>
                <a:sym typeface="Calibri"/>
              </a:rPr>
              <a:t>10 years out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11"/>
          <p:cNvSpPr/>
          <p:nvPr/>
        </p:nvSpPr>
        <p:spPr>
          <a:xfrm>
            <a:off x="333756" y="4572000"/>
            <a:ext cx="219456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Calibri"/>
              <a:buNone/>
            </a:pPr>
            <a:r>
              <a:rPr i="1" lang="en-US" sz="10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Full runway to close any gap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1"/>
          <p:cNvSpPr/>
          <p:nvPr/>
        </p:nvSpPr>
        <p:spPr>
          <a:xfrm>
            <a:off x="4421124" y="3840480"/>
            <a:ext cx="219456" cy="219456"/>
          </a:xfrm>
          <a:prstGeom prst="ellipse">
            <a:avLst/>
          </a:prstGeom>
          <a:solidFill>
            <a:srgbClr val="3D2C4E"/>
          </a:solidFill>
          <a:ln cap="flat" cmpd="sng" w="254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1"/>
          <p:cNvSpPr/>
          <p:nvPr/>
        </p:nvSpPr>
        <p:spPr>
          <a:xfrm>
            <a:off x="3616452" y="4251960"/>
            <a:ext cx="18288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200"/>
              <a:buFont typeface="Calibri"/>
              <a:buNone/>
            </a:pPr>
            <a:r>
              <a:rPr b="1" lang="en-US" sz="1200">
                <a:solidFill>
                  <a:srgbClr val="3D2C4E"/>
                </a:solidFill>
                <a:latin typeface="Calibri"/>
                <a:ea typeface="Calibri"/>
                <a:cs typeface="Calibri"/>
                <a:sym typeface="Calibri"/>
              </a:rPr>
              <a:t>5–7 years out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1"/>
          <p:cNvSpPr/>
          <p:nvPr/>
        </p:nvSpPr>
        <p:spPr>
          <a:xfrm>
            <a:off x="3433572" y="4572000"/>
            <a:ext cx="219456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Calibri"/>
              <a:buNone/>
            </a:pPr>
            <a:r>
              <a:rPr i="1" lang="en-US" sz="10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Value drivers can still move the multiple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1"/>
          <p:cNvSpPr/>
          <p:nvPr/>
        </p:nvSpPr>
        <p:spPr>
          <a:xfrm>
            <a:off x="7520940" y="3840480"/>
            <a:ext cx="219456" cy="219456"/>
          </a:xfrm>
          <a:prstGeom prst="ellipse">
            <a:avLst/>
          </a:prstGeom>
          <a:solidFill>
            <a:srgbClr val="C9A961"/>
          </a:solidFill>
          <a:ln cap="flat" cmpd="sng" w="254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1"/>
          <p:cNvSpPr/>
          <p:nvPr/>
        </p:nvSpPr>
        <p:spPr>
          <a:xfrm>
            <a:off x="6716268" y="4251960"/>
            <a:ext cx="18288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200"/>
              <a:buFont typeface="Calibri"/>
              <a:buNone/>
            </a:pPr>
            <a:r>
              <a:rPr b="1" lang="en-US" sz="1200">
                <a:solidFill>
                  <a:srgbClr val="3D2C4E"/>
                </a:solidFill>
                <a:latin typeface="Calibri"/>
                <a:ea typeface="Calibri"/>
                <a:cs typeface="Calibri"/>
                <a:sym typeface="Calibri"/>
              </a:rPr>
              <a:t>2–3 years out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1"/>
          <p:cNvSpPr/>
          <p:nvPr/>
        </p:nvSpPr>
        <p:spPr>
          <a:xfrm>
            <a:off x="6533388" y="4572000"/>
            <a:ext cx="219456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Calibri"/>
              <a:buNone/>
            </a:pPr>
            <a:r>
              <a:rPr i="1" lang="en-US" sz="10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Tax and structure changes still possible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1"/>
          <p:cNvSpPr/>
          <p:nvPr/>
        </p:nvSpPr>
        <p:spPr>
          <a:xfrm>
            <a:off x="10414102" y="3840480"/>
            <a:ext cx="219456" cy="219456"/>
          </a:xfrm>
          <a:prstGeom prst="ellipse">
            <a:avLst/>
          </a:prstGeom>
          <a:solidFill>
            <a:srgbClr val="5A4770"/>
          </a:solidFill>
          <a:ln cap="flat" cmpd="sng" w="254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11"/>
          <p:cNvSpPr/>
          <p:nvPr/>
        </p:nvSpPr>
        <p:spPr>
          <a:xfrm>
            <a:off x="9609430" y="4251960"/>
            <a:ext cx="18288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200"/>
              <a:buFont typeface="Calibri"/>
              <a:buNone/>
            </a:pPr>
            <a:r>
              <a:rPr b="1" lang="en-US" sz="1200">
                <a:solidFill>
                  <a:srgbClr val="3D2C4E"/>
                </a:solidFill>
                <a:latin typeface="Calibri"/>
                <a:ea typeface="Calibri"/>
                <a:cs typeface="Calibri"/>
                <a:sym typeface="Calibri"/>
              </a:rPr>
              <a:t>12 months out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11"/>
          <p:cNvSpPr/>
          <p:nvPr/>
        </p:nvSpPr>
        <p:spPr>
          <a:xfrm>
            <a:off x="9426550" y="4572000"/>
            <a:ext cx="219456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000"/>
              <a:buFont typeface="Calibri"/>
              <a:buNone/>
            </a:pPr>
            <a:r>
              <a:rPr i="1" lang="en-US" sz="10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Negotiating from the hand you're holding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11"/>
          <p:cNvSpPr/>
          <p:nvPr/>
        </p:nvSpPr>
        <p:spPr>
          <a:xfrm>
            <a:off x="457200" y="5577840"/>
            <a:ext cx="1124712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500"/>
              <a:buFont typeface="Calibri"/>
              <a:buNone/>
            </a:pPr>
            <a:r>
              <a:rPr i="1" lang="en-US" sz="15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The window to build a business that sells for what you need is not at the exit, it's 3 to 10 years before it.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11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11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2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The four questions most owners can't answer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2"/>
          <p:cNvSpPr/>
          <p:nvPr/>
        </p:nvSpPr>
        <p:spPr>
          <a:xfrm>
            <a:off x="457200" y="914400"/>
            <a:ext cx="109728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2000"/>
              <a:buFont typeface="Georgia"/>
              <a:buNone/>
            </a:pPr>
            <a:r>
              <a:rPr i="1" lang="en-US" sz="20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Honest answers here tell you how ready you actually are.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2"/>
          <p:cNvSpPr/>
          <p:nvPr/>
        </p:nvSpPr>
        <p:spPr>
          <a:xfrm>
            <a:off x="731520" y="1737360"/>
            <a:ext cx="10698480" cy="1051560"/>
          </a:xfrm>
          <a:prstGeom prst="rect">
            <a:avLst/>
          </a:prstGeom>
          <a:solidFill>
            <a:srgbClr val="FBF8F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2"/>
          <p:cNvSpPr/>
          <p:nvPr/>
        </p:nvSpPr>
        <p:spPr>
          <a:xfrm>
            <a:off x="731520" y="1737360"/>
            <a:ext cx="73152" cy="105156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12"/>
          <p:cNvSpPr/>
          <p:nvPr/>
        </p:nvSpPr>
        <p:spPr>
          <a:xfrm>
            <a:off x="1005840" y="1874520"/>
            <a:ext cx="82296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3400"/>
              <a:buFont typeface="Georgia"/>
              <a:buNone/>
            </a:pPr>
            <a:r>
              <a:rPr b="1" lang="en-US" sz="34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01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12"/>
          <p:cNvSpPr/>
          <p:nvPr/>
        </p:nvSpPr>
        <p:spPr>
          <a:xfrm>
            <a:off x="1920240" y="1874520"/>
            <a:ext cx="92354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700"/>
              <a:buFont typeface="Georgia"/>
              <a:buNone/>
            </a:pPr>
            <a:r>
              <a:rPr b="1" lang="en-US" sz="17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What is your business worth today? Not guessed, actually valued?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12"/>
          <p:cNvSpPr/>
          <p:nvPr/>
        </p:nvSpPr>
        <p:spPr>
          <a:xfrm>
            <a:off x="1920240" y="2331720"/>
            <a:ext cx="92354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Calibri"/>
              <a:buNone/>
            </a:pPr>
            <a:r>
              <a:rPr i="1" lang="en-US" sz="12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Most owners are off by 30–50% in either direction.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2"/>
          <p:cNvSpPr/>
          <p:nvPr/>
        </p:nvSpPr>
        <p:spPr>
          <a:xfrm>
            <a:off x="731520" y="2898648"/>
            <a:ext cx="10698480" cy="1051560"/>
          </a:xfrm>
          <a:prstGeom prst="rect">
            <a:avLst/>
          </a:prstGeom>
          <a:solidFill>
            <a:srgbClr val="FBF8F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2"/>
          <p:cNvSpPr/>
          <p:nvPr/>
        </p:nvSpPr>
        <p:spPr>
          <a:xfrm>
            <a:off x="731520" y="2898648"/>
            <a:ext cx="73152" cy="105156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2"/>
          <p:cNvSpPr/>
          <p:nvPr/>
        </p:nvSpPr>
        <p:spPr>
          <a:xfrm>
            <a:off x="1005840" y="3035808"/>
            <a:ext cx="82296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3400"/>
              <a:buFont typeface="Georgia"/>
              <a:buNone/>
            </a:pPr>
            <a:r>
              <a:rPr b="1" lang="en-US" sz="34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02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2"/>
          <p:cNvSpPr/>
          <p:nvPr/>
        </p:nvSpPr>
        <p:spPr>
          <a:xfrm>
            <a:off x="1920240" y="3035808"/>
            <a:ext cx="92354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700"/>
              <a:buFont typeface="Georgia"/>
              <a:buNone/>
            </a:pPr>
            <a:r>
              <a:rPr b="1" lang="en-US" sz="17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What number do you need at exit for the life you've planned?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12"/>
          <p:cNvSpPr/>
          <p:nvPr/>
        </p:nvSpPr>
        <p:spPr>
          <a:xfrm>
            <a:off x="1920240" y="3493008"/>
            <a:ext cx="92354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Calibri"/>
              <a:buNone/>
            </a:pPr>
            <a:r>
              <a:rPr i="1" lang="en-US" sz="12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Not what you'd like. What the math actually requires.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12"/>
          <p:cNvSpPr/>
          <p:nvPr/>
        </p:nvSpPr>
        <p:spPr>
          <a:xfrm>
            <a:off x="731520" y="4059936"/>
            <a:ext cx="10698480" cy="1051560"/>
          </a:xfrm>
          <a:prstGeom prst="rect">
            <a:avLst/>
          </a:prstGeom>
          <a:solidFill>
            <a:srgbClr val="FBF8F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12"/>
          <p:cNvSpPr/>
          <p:nvPr/>
        </p:nvSpPr>
        <p:spPr>
          <a:xfrm>
            <a:off x="731520" y="4059936"/>
            <a:ext cx="73152" cy="105156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12"/>
          <p:cNvSpPr/>
          <p:nvPr/>
        </p:nvSpPr>
        <p:spPr>
          <a:xfrm>
            <a:off x="1005840" y="4197096"/>
            <a:ext cx="82296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3400"/>
              <a:buFont typeface="Georgia"/>
              <a:buNone/>
            </a:pPr>
            <a:r>
              <a:rPr b="1" lang="en-US" sz="34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03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2"/>
          <p:cNvSpPr/>
          <p:nvPr/>
        </p:nvSpPr>
        <p:spPr>
          <a:xfrm>
            <a:off x="1920240" y="4197096"/>
            <a:ext cx="92354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700"/>
              <a:buFont typeface="Georgia"/>
              <a:buNone/>
            </a:pPr>
            <a:r>
              <a:rPr b="1" lang="en-US" sz="17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Can the business run for 30 days without you in the room?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2"/>
          <p:cNvSpPr/>
          <p:nvPr/>
        </p:nvSpPr>
        <p:spPr>
          <a:xfrm>
            <a:off x="1920240" y="4654296"/>
            <a:ext cx="92354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Calibri"/>
              <a:buNone/>
            </a:pPr>
            <a:r>
              <a:rPr i="1" lang="en-US" sz="12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If no, the business isn't sellable,  it's a job with overhead.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2"/>
          <p:cNvSpPr/>
          <p:nvPr/>
        </p:nvSpPr>
        <p:spPr>
          <a:xfrm>
            <a:off x="731520" y="5221224"/>
            <a:ext cx="10698480" cy="1051560"/>
          </a:xfrm>
          <a:prstGeom prst="rect">
            <a:avLst/>
          </a:prstGeom>
          <a:solidFill>
            <a:srgbClr val="FBF8F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2"/>
          <p:cNvSpPr/>
          <p:nvPr/>
        </p:nvSpPr>
        <p:spPr>
          <a:xfrm>
            <a:off x="731520" y="5221224"/>
            <a:ext cx="73152" cy="105156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12"/>
          <p:cNvSpPr/>
          <p:nvPr/>
        </p:nvSpPr>
        <p:spPr>
          <a:xfrm>
            <a:off x="1005840" y="5358384"/>
            <a:ext cx="82296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3400"/>
              <a:buFont typeface="Georgia"/>
              <a:buNone/>
            </a:pPr>
            <a:r>
              <a:rPr b="1" lang="en-US" sz="34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04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12"/>
          <p:cNvSpPr/>
          <p:nvPr/>
        </p:nvSpPr>
        <p:spPr>
          <a:xfrm>
            <a:off x="1920240" y="5358384"/>
            <a:ext cx="92354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700"/>
              <a:buFont typeface="Georgia"/>
              <a:buNone/>
            </a:pPr>
            <a:r>
              <a:rPr b="1" lang="en-US" sz="17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If a buyer offered you full price tomorrow, could you say yes?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12"/>
          <p:cNvSpPr/>
          <p:nvPr/>
        </p:nvSpPr>
        <p:spPr>
          <a:xfrm>
            <a:off x="1920240" y="5815584"/>
            <a:ext cx="92354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Calibri"/>
              <a:buNone/>
            </a:pPr>
            <a:r>
              <a:rPr i="1" lang="en-US" sz="12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Most owners answer 'no' and can't articulate why.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12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12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3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The compounding effect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3"/>
          <p:cNvSpPr/>
          <p:nvPr/>
        </p:nvSpPr>
        <p:spPr>
          <a:xfrm>
            <a:off x="457200" y="914400"/>
            <a:ext cx="109728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2800"/>
              <a:buFont typeface="Georgia"/>
              <a:buNone/>
            </a:pPr>
            <a:r>
              <a:rPr b="1" lang="en-US" sz="2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What closing all three gaps is actually worth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13"/>
          <p:cNvSpPr/>
          <p:nvPr/>
        </p:nvSpPr>
        <p:spPr>
          <a:xfrm>
            <a:off x="457200" y="1600200"/>
            <a:ext cx="109728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Calibri"/>
              <a:buNone/>
            </a:pPr>
            <a:r>
              <a:rPr i="1" lang="en-US" sz="14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A business with $2M in EBITDA today. Same business. Three different outcomes.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3"/>
          <p:cNvSpPr/>
          <p:nvPr/>
        </p:nvSpPr>
        <p:spPr>
          <a:xfrm>
            <a:off x="457200" y="2286000"/>
            <a:ext cx="11247120" cy="1051560"/>
          </a:xfrm>
          <a:prstGeom prst="rect">
            <a:avLst/>
          </a:prstGeom>
          <a:solidFill>
            <a:srgbClr val="FBF8F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13"/>
          <p:cNvSpPr/>
          <p:nvPr/>
        </p:nvSpPr>
        <p:spPr>
          <a:xfrm>
            <a:off x="457200" y="2286000"/>
            <a:ext cx="91440" cy="1051560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13"/>
          <p:cNvSpPr/>
          <p:nvPr/>
        </p:nvSpPr>
        <p:spPr>
          <a:xfrm>
            <a:off x="822960" y="2423160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Calibri"/>
              <a:buNone/>
            </a:pPr>
            <a:r>
              <a:rPr b="1" lang="en-US" sz="11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NO INTERVENTION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3"/>
          <p:cNvSpPr/>
          <p:nvPr/>
        </p:nvSpPr>
        <p:spPr>
          <a:xfrm>
            <a:off x="822960" y="2743200"/>
            <a:ext cx="36576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2400"/>
              <a:buFont typeface="Georgia"/>
              <a:buNone/>
            </a:pPr>
            <a:r>
              <a:rPr b="1" lang="en-US" sz="24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$2.0M  ×  3x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13"/>
          <p:cNvSpPr/>
          <p:nvPr/>
        </p:nvSpPr>
        <p:spPr>
          <a:xfrm>
            <a:off x="5486400" y="2560320"/>
            <a:ext cx="4572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Georgia"/>
              <a:buNone/>
            </a:pPr>
            <a:r>
              <a:rPr lang="en-US" sz="2800">
                <a:solidFill>
                  <a:srgbClr val="666666"/>
                </a:solidFill>
                <a:latin typeface="Georgia"/>
                <a:ea typeface="Georgia"/>
                <a:cs typeface="Georgia"/>
                <a:sym typeface="Georgia"/>
              </a:rPr>
              <a:t>=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13"/>
          <p:cNvSpPr/>
          <p:nvPr/>
        </p:nvSpPr>
        <p:spPr>
          <a:xfrm>
            <a:off x="6035040" y="2468880"/>
            <a:ext cx="530352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4400"/>
              <a:buFont typeface="Georgia"/>
              <a:buNone/>
            </a:pPr>
            <a:r>
              <a:rPr b="1" lang="en-US" sz="4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$6M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13"/>
          <p:cNvSpPr/>
          <p:nvPr/>
        </p:nvSpPr>
        <p:spPr>
          <a:xfrm>
            <a:off x="457200" y="3447288"/>
            <a:ext cx="11247120" cy="1051560"/>
          </a:xfrm>
          <a:prstGeom prst="rect">
            <a:avLst/>
          </a:prstGeom>
          <a:solidFill>
            <a:srgbClr val="FBF8F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13"/>
          <p:cNvSpPr/>
          <p:nvPr/>
        </p:nvSpPr>
        <p:spPr>
          <a:xfrm>
            <a:off x="457200" y="3447288"/>
            <a:ext cx="91440" cy="1051560"/>
          </a:xfrm>
          <a:prstGeom prst="rect">
            <a:avLst/>
          </a:prstGeom>
          <a:solidFill>
            <a:srgbClr val="5A477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13"/>
          <p:cNvSpPr/>
          <p:nvPr/>
        </p:nvSpPr>
        <p:spPr>
          <a:xfrm>
            <a:off x="822960" y="3584448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100"/>
              <a:buFont typeface="Calibri"/>
              <a:buNone/>
            </a:pPr>
            <a:r>
              <a:rPr b="1" lang="en-US" sz="1100">
                <a:solidFill>
                  <a:srgbClr val="3D2C4E"/>
                </a:solidFill>
                <a:latin typeface="Calibri"/>
                <a:ea typeface="Calibri"/>
                <a:cs typeface="Calibri"/>
                <a:sym typeface="Calibri"/>
              </a:rPr>
              <a:t>PROFIT GAP CLOSED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13"/>
          <p:cNvSpPr/>
          <p:nvPr/>
        </p:nvSpPr>
        <p:spPr>
          <a:xfrm>
            <a:off x="822960" y="3904488"/>
            <a:ext cx="36576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2400"/>
              <a:buFont typeface="Georgia"/>
              <a:buNone/>
            </a:pPr>
            <a:r>
              <a:rPr b="1" lang="en-US" sz="24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$2.5M  ×  3x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13"/>
          <p:cNvSpPr/>
          <p:nvPr/>
        </p:nvSpPr>
        <p:spPr>
          <a:xfrm>
            <a:off x="5486400" y="3721608"/>
            <a:ext cx="4572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Georgia"/>
              <a:buNone/>
            </a:pPr>
            <a:r>
              <a:rPr lang="en-US" sz="2800">
                <a:solidFill>
                  <a:srgbClr val="666666"/>
                </a:solidFill>
                <a:latin typeface="Georgia"/>
                <a:ea typeface="Georgia"/>
                <a:cs typeface="Georgia"/>
                <a:sym typeface="Georgia"/>
              </a:rPr>
              <a:t>=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3"/>
          <p:cNvSpPr/>
          <p:nvPr/>
        </p:nvSpPr>
        <p:spPr>
          <a:xfrm>
            <a:off x="6035040" y="3630168"/>
            <a:ext cx="530352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4400"/>
              <a:buFont typeface="Georgia"/>
              <a:buNone/>
            </a:pPr>
            <a:r>
              <a:rPr b="1" lang="en-US" sz="44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$7.5M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3"/>
          <p:cNvSpPr/>
          <p:nvPr/>
        </p:nvSpPr>
        <p:spPr>
          <a:xfrm>
            <a:off x="457200" y="4608576"/>
            <a:ext cx="11247120" cy="1051560"/>
          </a:xfrm>
          <a:prstGeom prst="rect">
            <a:avLst/>
          </a:prstGeom>
          <a:solidFill>
            <a:srgbClr val="FBF8F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3"/>
          <p:cNvSpPr/>
          <p:nvPr/>
        </p:nvSpPr>
        <p:spPr>
          <a:xfrm>
            <a:off x="457200" y="4608576"/>
            <a:ext cx="91440" cy="105156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13"/>
          <p:cNvSpPr/>
          <p:nvPr/>
        </p:nvSpPr>
        <p:spPr>
          <a:xfrm>
            <a:off x="822960" y="4745736"/>
            <a:ext cx="36576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1100"/>
              <a:buFont typeface="Calibri"/>
              <a:buNone/>
            </a:pPr>
            <a:r>
              <a:rPr b="1" lang="en-US" sz="1100">
                <a:solidFill>
                  <a:srgbClr val="3D2C4E"/>
                </a:solidFill>
                <a:latin typeface="Calibri"/>
                <a:ea typeface="Calibri"/>
                <a:cs typeface="Calibri"/>
                <a:sym typeface="Calibri"/>
              </a:rPr>
              <a:t>ALL THREE GAPS CLOSED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13"/>
          <p:cNvSpPr/>
          <p:nvPr/>
        </p:nvSpPr>
        <p:spPr>
          <a:xfrm>
            <a:off x="822960" y="5065776"/>
            <a:ext cx="36576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2400"/>
              <a:buFont typeface="Georgia"/>
              <a:buNone/>
            </a:pPr>
            <a:r>
              <a:rPr b="1" lang="en-US" sz="2400">
                <a:solidFill>
                  <a:srgbClr val="2C2C2C"/>
                </a:solidFill>
                <a:latin typeface="Georgia"/>
                <a:ea typeface="Georgia"/>
                <a:cs typeface="Georgia"/>
                <a:sym typeface="Georgia"/>
              </a:rPr>
              <a:t>$2.5M  ×  7x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13"/>
          <p:cNvSpPr/>
          <p:nvPr/>
        </p:nvSpPr>
        <p:spPr>
          <a:xfrm>
            <a:off x="5486400" y="4882896"/>
            <a:ext cx="4572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Georgia"/>
              <a:buNone/>
            </a:pPr>
            <a:r>
              <a:rPr lang="en-US" sz="2800">
                <a:solidFill>
                  <a:srgbClr val="666666"/>
                </a:solidFill>
                <a:latin typeface="Georgia"/>
                <a:ea typeface="Georgia"/>
                <a:cs typeface="Georgia"/>
                <a:sym typeface="Georgia"/>
              </a:rPr>
              <a:t>=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13"/>
          <p:cNvSpPr/>
          <p:nvPr/>
        </p:nvSpPr>
        <p:spPr>
          <a:xfrm>
            <a:off x="6035040" y="4791456"/>
            <a:ext cx="5303520" cy="731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4400"/>
              <a:buFont typeface="Georgia"/>
              <a:buNone/>
            </a:pPr>
            <a:r>
              <a:rPr b="1" lang="en-US" sz="44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$17.5M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13"/>
          <p:cNvSpPr/>
          <p:nvPr/>
        </p:nvSpPr>
        <p:spPr>
          <a:xfrm>
            <a:off x="457200" y="5715000"/>
            <a:ext cx="1124712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500"/>
              <a:buFont typeface="Calibri"/>
              <a:buNone/>
            </a:pPr>
            <a:r>
              <a:rPr i="1" lang="en-US" sz="15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The owner who closes all three gaps exits with </a:t>
            </a:r>
            <a:r>
              <a:rPr b="1" i="1" lang="en-US" sz="15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$11.5M more</a:t>
            </a:r>
            <a:r>
              <a:rPr i="1" lang="en-US" sz="15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 than the owner who does nothing.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13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13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4"/>
          <p:cNvSpPr/>
          <p:nvPr/>
        </p:nvSpPr>
        <p:spPr>
          <a:xfrm>
            <a:off x="457200" y="457200"/>
            <a:ext cx="10972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400"/>
              <a:buFont typeface="Calibri"/>
              <a:buNone/>
            </a:pPr>
            <a:r>
              <a:rPr b="1" lang="en-US" sz="14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Who this framework is for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4"/>
          <p:cNvSpPr/>
          <p:nvPr/>
        </p:nvSpPr>
        <p:spPr>
          <a:xfrm>
            <a:off x="457200" y="914400"/>
            <a:ext cx="1097280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3D2C4E"/>
              </a:buClr>
              <a:buSzPts val="2800"/>
              <a:buFont typeface="Georgia"/>
              <a:buNone/>
            </a:pPr>
            <a:r>
              <a:rPr b="1" lang="en-US" sz="2800">
                <a:solidFill>
                  <a:srgbClr val="3D2C4E"/>
                </a:solidFill>
                <a:latin typeface="Georgia"/>
                <a:ea typeface="Georgia"/>
                <a:cs typeface="Georgia"/>
                <a:sym typeface="Georgia"/>
              </a:rPr>
              <a:t>If you're nodding along, we should talk.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4"/>
          <p:cNvSpPr/>
          <p:nvPr/>
        </p:nvSpPr>
        <p:spPr>
          <a:xfrm>
            <a:off x="731520" y="1920240"/>
            <a:ext cx="5029200" cy="4114800"/>
          </a:xfrm>
          <a:prstGeom prst="rect">
            <a:avLst/>
          </a:prstGeom>
          <a:solidFill>
            <a:srgbClr val="FBF8F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14"/>
          <p:cNvSpPr/>
          <p:nvPr/>
        </p:nvSpPr>
        <p:spPr>
          <a:xfrm>
            <a:off x="731520" y="1920240"/>
            <a:ext cx="5029200" cy="73152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4"/>
          <p:cNvSpPr/>
          <p:nvPr/>
        </p:nvSpPr>
        <p:spPr>
          <a:xfrm>
            <a:off x="1051560" y="2148840"/>
            <a:ext cx="43891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200"/>
              <a:buFont typeface="Calibri"/>
              <a:buNone/>
            </a:pPr>
            <a:r>
              <a:rPr b="1" lang="en-US" sz="12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YOU'RE IN THE RIGHT PLACE IF...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4"/>
          <p:cNvSpPr/>
          <p:nvPr/>
        </p:nvSpPr>
        <p:spPr>
          <a:xfrm>
            <a:off x="1051560" y="278892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+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4"/>
          <p:cNvSpPr/>
          <p:nvPr/>
        </p:nvSpPr>
        <p:spPr>
          <a:xfrm>
            <a:off x="1508760" y="278892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Your business does $</a:t>
            </a:r>
            <a:r>
              <a:rPr lang="en-US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M–$</a:t>
            </a:r>
            <a:r>
              <a:rPr lang="en-US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0M in revenue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14"/>
          <p:cNvSpPr/>
          <p:nvPr/>
        </p:nvSpPr>
        <p:spPr>
          <a:xfrm>
            <a:off x="1051560" y="338328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+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14"/>
          <p:cNvSpPr/>
          <p:nvPr/>
        </p:nvSpPr>
        <p:spPr>
          <a:xfrm>
            <a:off x="1508760" y="338328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You're actively running the business today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14"/>
          <p:cNvSpPr/>
          <p:nvPr/>
        </p:nvSpPr>
        <p:spPr>
          <a:xfrm>
            <a:off x="1051560" y="397764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+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14"/>
          <p:cNvSpPr/>
          <p:nvPr/>
        </p:nvSpPr>
        <p:spPr>
          <a:xfrm>
            <a:off x="1508760" y="397764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You suspect there's money being left on the table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14"/>
          <p:cNvSpPr/>
          <p:nvPr/>
        </p:nvSpPr>
        <p:spPr>
          <a:xfrm>
            <a:off x="1051560" y="457200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+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4"/>
          <p:cNvSpPr/>
          <p:nvPr/>
        </p:nvSpPr>
        <p:spPr>
          <a:xfrm>
            <a:off x="1508760" y="457200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You've thought about selling "someday"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4"/>
          <p:cNvSpPr/>
          <p:nvPr/>
        </p:nvSpPr>
        <p:spPr>
          <a:xfrm>
            <a:off x="1051560" y="516636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C9A961"/>
                </a:solidFill>
                <a:latin typeface="Georgia"/>
                <a:ea typeface="Georgia"/>
                <a:cs typeface="Georgia"/>
                <a:sym typeface="Georgia"/>
              </a:rPr>
              <a:t>+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14"/>
          <p:cNvSpPr/>
          <p:nvPr/>
        </p:nvSpPr>
        <p:spPr>
          <a:xfrm>
            <a:off x="1508760" y="516636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C2C2C"/>
                </a:solidFill>
                <a:latin typeface="Calibri"/>
                <a:ea typeface="Calibri"/>
                <a:cs typeface="Calibri"/>
                <a:sym typeface="Calibri"/>
              </a:rPr>
              <a:t>You want the business to work for your life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4"/>
          <p:cNvSpPr/>
          <p:nvPr/>
        </p:nvSpPr>
        <p:spPr>
          <a:xfrm>
            <a:off x="6400800" y="1920240"/>
            <a:ext cx="5029200" cy="4114800"/>
          </a:xfrm>
          <a:prstGeom prst="rect">
            <a:avLst/>
          </a:prstGeom>
          <a:solidFill>
            <a:srgbClr val="FBF8F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4"/>
          <p:cNvSpPr/>
          <p:nvPr/>
        </p:nvSpPr>
        <p:spPr>
          <a:xfrm>
            <a:off x="6400800" y="1920240"/>
            <a:ext cx="5029200" cy="73152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14"/>
          <p:cNvSpPr/>
          <p:nvPr/>
        </p:nvSpPr>
        <p:spPr>
          <a:xfrm>
            <a:off x="6720840" y="2148840"/>
            <a:ext cx="43891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Calibri"/>
              <a:buNone/>
            </a:pPr>
            <a:r>
              <a:rPr b="1" lang="en-US" sz="12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PROBABLY NOT A FIT IF...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14"/>
          <p:cNvSpPr/>
          <p:nvPr/>
        </p:nvSpPr>
        <p:spPr>
          <a:xfrm>
            <a:off x="6720840" y="278892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666666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4"/>
          <p:cNvSpPr/>
          <p:nvPr/>
        </p:nvSpPr>
        <p:spPr>
          <a:xfrm>
            <a:off x="7178040" y="278892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You're under $</a:t>
            </a:r>
            <a:r>
              <a:rPr lang="en-US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500K</a:t>
            </a:r>
            <a:r>
              <a:rPr lang="en-US" sz="14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 in annual revenue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14"/>
          <p:cNvSpPr/>
          <p:nvPr/>
        </p:nvSpPr>
        <p:spPr>
          <a:xfrm>
            <a:off x="6720840" y="338328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666666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14"/>
          <p:cNvSpPr/>
          <p:nvPr/>
        </p:nvSpPr>
        <p:spPr>
          <a:xfrm>
            <a:off x="7178040" y="338328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You're a solo operator without employees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14"/>
          <p:cNvSpPr/>
          <p:nvPr/>
        </p:nvSpPr>
        <p:spPr>
          <a:xfrm>
            <a:off x="6720840" y="397764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666666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14"/>
          <p:cNvSpPr/>
          <p:nvPr/>
        </p:nvSpPr>
        <p:spPr>
          <a:xfrm>
            <a:off x="7178040" y="397764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You're looking for a one-time product sale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14"/>
          <p:cNvSpPr/>
          <p:nvPr/>
        </p:nvSpPr>
        <p:spPr>
          <a:xfrm>
            <a:off x="6720840" y="457200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666666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14"/>
          <p:cNvSpPr/>
          <p:nvPr/>
        </p:nvSpPr>
        <p:spPr>
          <a:xfrm>
            <a:off x="7178040" y="457200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You want someone to tell you what you want to hear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4"/>
          <p:cNvSpPr/>
          <p:nvPr/>
        </p:nvSpPr>
        <p:spPr>
          <a:xfrm>
            <a:off x="6720840" y="5166360"/>
            <a:ext cx="3200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200"/>
              <a:buFont typeface="Georgia"/>
              <a:buNone/>
            </a:pPr>
            <a:r>
              <a:rPr b="1" lang="en-US" sz="2200">
                <a:solidFill>
                  <a:srgbClr val="666666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4"/>
          <p:cNvSpPr/>
          <p:nvPr/>
        </p:nvSpPr>
        <p:spPr>
          <a:xfrm>
            <a:off x="7178040" y="5166360"/>
            <a:ext cx="3931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You're not ready to treat the business as an asset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4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4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2A1F36"/>
        </a:solidFill>
      </p:bgPr>
    </p:bg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5"/>
          <p:cNvSpPr/>
          <p:nvPr/>
        </p:nvSpPr>
        <p:spPr>
          <a:xfrm>
            <a:off x="457200" y="457200"/>
            <a:ext cx="914400" cy="36576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5"/>
          <p:cNvSpPr/>
          <p:nvPr/>
        </p:nvSpPr>
        <p:spPr>
          <a:xfrm>
            <a:off x="457200" y="914400"/>
            <a:ext cx="7315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C9A961"/>
              </a:buClr>
              <a:buSzPts val="1300"/>
              <a:buFont typeface="Calibri"/>
              <a:buNone/>
            </a:pPr>
            <a:r>
              <a:rPr b="1" lang="en-US" sz="1300">
                <a:solidFill>
                  <a:srgbClr val="C9A961"/>
                </a:solidFill>
                <a:latin typeface="Calibri"/>
                <a:ea typeface="Calibri"/>
                <a:cs typeface="Calibri"/>
                <a:sym typeface="Calibri"/>
              </a:rPr>
              <a:t>YOUR NEXT STEP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15"/>
          <p:cNvSpPr/>
          <p:nvPr/>
        </p:nvSpPr>
        <p:spPr>
          <a:xfrm>
            <a:off x="457200" y="1463040"/>
            <a:ext cx="1097280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Georgia"/>
              <a:buNone/>
            </a:pPr>
            <a:r>
              <a:rPr b="1" lang="en-US" sz="52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Take the Gap Assessment.</a:t>
            </a:r>
            <a:endParaRPr sz="5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15"/>
          <p:cNvSpPr/>
          <p:nvPr/>
        </p:nvSpPr>
        <p:spPr>
          <a:xfrm>
            <a:off x="457200" y="2834640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7F2E7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F7F2E7"/>
                </a:solidFill>
                <a:latin typeface="Calibri"/>
                <a:ea typeface="Calibri"/>
                <a:cs typeface="Calibri"/>
                <a:sym typeface="Calibri"/>
              </a:rPr>
              <a:t>Ten questions. Fifteen minutes. A clear picture of where your profit is leaking, what your business is worth today, and what closing each gap could be worth to you.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15"/>
          <p:cNvSpPr/>
          <p:nvPr/>
        </p:nvSpPr>
        <p:spPr>
          <a:xfrm>
            <a:off x="457200" y="4297680"/>
            <a:ext cx="10058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D4B574"/>
              </a:buClr>
              <a:buSzPts val="1500"/>
              <a:buFont typeface="Calibri"/>
              <a:buNone/>
            </a:pPr>
            <a:r>
              <a:rPr i="1" lang="en-US" sz="1500">
                <a:solidFill>
                  <a:srgbClr val="D4B574"/>
                </a:solidFill>
                <a:latin typeface="Calibri"/>
                <a:ea typeface="Calibri"/>
                <a:cs typeface="Calibri"/>
                <a:sym typeface="Calibri"/>
              </a:rPr>
              <a:t>No sales call required. We'll send you your results.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15"/>
          <p:cNvSpPr/>
          <p:nvPr/>
        </p:nvSpPr>
        <p:spPr>
          <a:xfrm>
            <a:off x="457200" y="5212080"/>
            <a:ext cx="4114800" cy="82296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15"/>
          <p:cNvSpPr/>
          <p:nvPr/>
        </p:nvSpPr>
        <p:spPr>
          <a:xfrm>
            <a:off x="457200" y="5212080"/>
            <a:ext cx="41148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2A1F36"/>
              </a:buClr>
              <a:buSzPts val="1500"/>
              <a:buFont typeface="Calibri"/>
              <a:buNone/>
            </a:pPr>
            <a:r>
              <a:rPr b="1" lang="en-US" sz="1500">
                <a:solidFill>
                  <a:srgbClr val="2A1F36"/>
                </a:solidFill>
                <a:latin typeface="Calibri"/>
                <a:ea typeface="Calibri"/>
                <a:cs typeface="Calibri"/>
                <a:sym typeface="Calibri"/>
              </a:rPr>
              <a:t>elevatescgroup.com/hidden-profit-engine/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15"/>
          <p:cNvSpPr/>
          <p:nvPr/>
        </p:nvSpPr>
        <p:spPr>
          <a:xfrm>
            <a:off x="4846320" y="5212080"/>
            <a:ext cx="457200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7F2E7"/>
              </a:buClr>
              <a:buSzPts val="1400"/>
              <a:buFont typeface="Calibri"/>
              <a:buNone/>
            </a:pPr>
            <a:r>
              <a:rPr i="1" lang="en-US" sz="1400">
                <a:solidFill>
                  <a:srgbClr val="F7F2E7"/>
                </a:solidFill>
                <a:latin typeface="Calibri"/>
                <a:ea typeface="Calibri"/>
                <a:cs typeface="Calibri"/>
                <a:sym typeface="Calibri"/>
              </a:rPr>
              <a:t>Or book a 30-minute strategy call.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15"/>
          <p:cNvSpPr/>
          <p:nvPr/>
        </p:nvSpPr>
        <p:spPr>
          <a:xfrm>
            <a:off x="457200" y="64922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b="1"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ELEVATE STRATEGY &amp; CONSULTING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15"/>
          <p:cNvSpPr/>
          <p:nvPr/>
        </p:nvSpPr>
        <p:spPr>
          <a:xfrm>
            <a:off x="11247120" y="6492240"/>
            <a:ext cx="640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900"/>
              <a:buFont typeface="Calibri"/>
              <a:buNone/>
            </a:pPr>
            <a:r>
              <a:rPr lang="en-US" sz="9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A1F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548640" y="502920"/>
            <a:ext cx="822960" cy="4572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914400"/>
            <a:ext cx="73152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r>
              <a:rPr sz="1400" b="1" i="0" spc="200">
                <a:solidFill>
                  <a:srgbClr val="C9A961"/>
                </a:solidFill>
                <a:latin typeface="Calibri"/>
              </a:rPr>
              <a:t>FILL THE ROOM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280160"/>
            <a:ext cx="1078992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r>
              <a:rPr sz="4800" b="1" i="0">
                <a:solidFill>
                  <a:srgbClr val="FFFFFF"/>
                </a:solidFill>
                <a:latin typeface="Georgia"/>
              </a:rPr>
              <a:t>Who belongs in this room?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2331720"/>
            <a:ext cx="1078992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>
              <a:lnSpc>
                <a:spcPct val="118000"/>
              </a:lnSpc>
            </a:pPr>
            <a:r>
              <a:rPr sz="1700" b="0" i="0">
                <a:solidFill>
                  <a:srgbClr val="D7D2DC"/>
                </a:solidFill>
                <a:latin typeface="Calibri"/>
              </a:rPr>
              <a:t>Look around. Every owner in this room knows three more who are quietly leaving millions on the table.</a:t>
            </a:r>
          </a:p>
        </p:txBody>
      </p:sp>
      <p:sp>
        <p:nvSpPr>
          <p:cNvPr id="7" name="Oval 6"/>
          <p:cNvSpPr/>
          <p:nvPr/>
        </p:nvSpPr>
        <p:spPr>
          <a:xfrm>
            <a:off x="1783079" y="3017520"/>
            <a:ext cx="777240" cy="777240"/>
          </a:xfrm>
          <a:prstGeom prst="ellipse">
            <a:avLst/>
          </a:prstGeom>
          <a:solidFill>
            <a:srgbClr val="C9A96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tIns="0" bIns="0"/>
          <a:lstStyle/>
          <a:p>
            <a:pPr algn="ctr"/>
            <a:r>
              <a:rPr sz="2800" b="1" i="0">
                <a:solidFill>
                  <a:srgbClr val="2A1F36"/>
                </a:solidFill>
                <a:latin typeface="Georgia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3931920"/>
            <a:ext cx="324612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/>
            <a:r>
              <a:rPr sz="1800" b="1" i="0">
                <a:solidFill>
                  <a:srgbClr val="FFFFFF"/>
                </a:solidFill>
                <a:latin typeface="Georgia"/>
              </a:rPr>
              <a:t>The one running hard</a:t>
            </a:r>
          </a:p>
        </p:txBody>
      </p:sp>
      <p:sp>
        <p:nvSpPr>
          <p:cNvPr id="9" name="Rectangle 8"/>
          <p:cNvSpPr/>
          <p:nvPr/>
        </p:nvSpPr>
        <p:spPr>
          <a:xfrm>
            <a:off x="1943100" y="4498848"/>
            <a:ext cx="457200" cy="32004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48640" y="4645152"/>
            <a:ext cx="3246120" cy="7132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 i="0">
                <a:solidFill>
                  <a:srgbClr val="9A9A9A"/>
                </a:solidFill>
                <a:latin typeface="Calibri"/>
              </a:rPr>
              <a:t>Profitable, busy, and has never once had their business actually valued.</a:t>
            </a:r>
          </a:p>
        </p:txBody>
      </p:sp>
      <p:sp>
        <p:nvSpPr>
          <p:cNvPr id="11" name="Oval 10"/>
          <p:cNvSpPr/>
          <p:nvPr/>
        </p:nvSpPr>
        <p:spPr>
          <a:xfrm>
            <a:off x="5463539" y="3017520"/>
            <a:ext cx="777240" cy="777240"/>
          </a:xfrm>
          <a:prstGeom prst="ellipse">
            <a:avLst/>
          </a:prstGeom>
          <a:solidFill>
            <a:srgbClr val="C9A96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tIns="0" bIns="0"/>
          <a:lstStyle/>
          <a:p>
            <a:pPr algn="ctr"/>
            <a:r>
              <a:rPr sz="2800" b="1" i="0">
                <a:solidFill>
                  <a:srgbClr val="2A1F36"/>
                </a:solidFill>
                <a:latin typeface="Georgia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29099" y="3931920"/>
            <a:ext cx="324612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/>
            <a:r>
              <a:rPr sz="1800" b="1" i="0">
                <a:solidFill>
                  <a:srgbClr val="FFFFFF"/>
                </a:solidFill>
                <a:latin typeface="Georgia"/>
              </a:rPr>
              <a:t>The one eyeing the door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623559" y="4498848"/>
            <a:ext cx="457200" cy="32004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229099" y="4645152"/>
            <a:ext cx="3246120" cy="7132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 i="0">
                <a:solidFill>
                  <a:srgbClr val="9A9A9A"/>
                </a:solidFill>
                <a:latin typeface="Calibri"/>
              </a:rPr>
              <a:t>Three to ten years from selling, with no real plan to get there on their terms.</a:t>
            </a:r>
          </a:p>
        </p:txBody>
      </p:sp>
      <p:sp>
        <p:nvSpPr>
          <p:cNvPr id="15" name="Oval 14"/>
          <p:cNvSpPr/>
          <p:nvPr/>
        </p:nvSpPr>
        <p:spPr>
          <a:xfrm>
            <a:off x="9143999" y="3017520"/>
            <a:ext cx="777240" cy="777240"/>
          </a:xfrm>
          <a:prstGeom prst="ellipse">
            <a:avLst/>
          </a:prstGeom>
          <a:solidFill>
            <a:srgbClr val="C9A96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tIns="0" bIns="0"/>
          <a:lstStyle/>
          <a:p>
            <a:pPr algn="ctr"/>
            <a:r>
              <a:rPr sz="2800" b="1" i="0">
                <a:solidFill>
                  <a:srgbClr val="2A1F36"/>
                </a:solidFill>
                <a:latin typeface="Georgia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09559" y="3931920"/>
            <a:ext cx="324612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/>
            <a:r>
              <a:rPr sz="1800" b="1" i="0">
                <a:solidFill>
                  <a:srgbClr val="FFFFFF"/>
                </a:solidFill>
                <a:latin typeface="Georgia"/>
              </a:rPr>
              <a:t>The one who says “someday”</a:t>
            </a:r>
          </a:p>
        </p:txBody>
      </p:sp>
      <p:sp>
        <p:nvSpPr>
          <p:cNvPr id="17" name="Rectangle 16"/>
          <p:cNvSpPr/>
          <p:nvPr/>
        </p:nvSpPr>
        <p:spPr>
          <a:xfrm>
            <a:off x="9304019" y="4498848"/>
            <a:ext cx="457200" cy="32004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909559" y="4645152"/>
            <a:ext cx="3246120" cy="7132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 i="0">
                <a:solidFill>
                  <a:srgbClr val="9A9A9A"/>
                </a:solidFill>
                <a:latin typeface="Calibri"/>
              </a:rPr>
              <a:t>Knows they're leaving money on the table but has never gone looking for it.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48640" y="5870448"/>
            <a:ext cx="11091672" cy="457200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82880" rIns="182880" tIns="0" bIns="0"/>
          <a:lstStyle/>
          <a:p>
            <a:pPr algn="ctr"/>
            <a:r>
              <a:rPr sz="1600" b="1" i="0" spc="150">
                <a:solidFill>
                  <a:srgbClr val="2A1F36"/>
                </a:solidFill>
                <a:latin typeface="Calibri"/>
              </a:rPr>
              <a:t>ACTION   </a:t>
            </a:r>
            <a:r>
              <a:rPr sz="1600" b="1" i="0">
                <a:solidFill>
                  <a:srgbClr val="2A1F36"/>
                </a:solidFill>
                <a:latin typeface="Calibri"/>
              </a:rPr>
              <a:t>Write down three owners who belong in this room.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8640" y="6510528"/>
            <a:ext cx="7315200" cy="27432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r>
              <a:rPr sz="900" b="1" i="0" spc="100">
                <a:solidFill>
                  <a:srgbClr val="9A9A9A"/>
                </a:solidFill>
                <a:latin typeface="Calibri"/>
              </a:rPr>
              <a:t>ELEVATE STRATEGY &amp; CONSULTING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424160" y="6510528"/>
            <a:ext cx="1188720" cy="27432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r"/>
            <a:r>
              <a:rPr sz="900" b="0" i="0">
                <a:solidFill>
                  <a:srgbClr val="9A9A9A"/>
                </a:solidFill>
                <a:latin typeface="Calibri"/>
              </a:rPr>
              <a:t>16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2A1F36"/>
        </a:solidFill>
      </p:bgPr>
    </p:bg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6"/>
          <p:cNvSpPr/>
          <p:nvPr/>
        </p:nvSpPr>
        <p:spPr>
          <a:xfrm>
            <a:off x="457200" y="2286000"/>
            <a:ext cx="1124712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Georgia"/>
              <a:buNone/>
            </a:pPr>
            <a:r>
              <a:rPr b="1" lang="en-US" sz="80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Thank you.</a:t>
            </a:r>
            <a:endParaRPr sz="8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16"/>
          <p:cNvSpPr/>
          <p:nvPr/>
        </p:nvSpPr>
        <p:spPr>
          <a:xfrm>
            <a:off x="5715000" y="3749040"/>
            <a:ext cx="731520" cy="36576"/>
          </a:xfrm>
          <a:prstGeom prst="rect">
            <a:avLst/>
          </a:prstGeom>
          <a:solidFill>
            <a:srgbClr val="C9A9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16"/>
          <p:cNvSpPr/>
          <p:nvPr/>
        </p:nvSpPr>
        <p:spPr>
          <a:xfrm>
            <a:off x="457200" y="4023360"/>
            <a:ext cx="112471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D4B574"/>
              </a:buClr>
              <a:buSzPts val="2000"/>
              <a:buFont typeface="Calibri"/>
              <a:buNone/>
            </a:pPr>
            <a:r>
              <a:rPr b="1" lang="en-US" sz="2000">
                <a:solidFill>
                  <a:srgbClr val="D4B574"/>
                </a:solidFill>
                <a:latin typeface="Calibri"/>
                <a:ea typeface="Calibri"/>
                <a:cs typeface="Calibri"/>
                <a:sym typeface="Calibri"/>
              </a:rPr>
              <a:t>Lynn Bowser, CEPA  +  Drew Webster, CFO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16"/>
          <p:cNvSpPr/>
          <p:nvPr/>
        </p:nvSpPr>
        <p:spPr>
          <a:xfrm>
            <a:off x="457200" y="4480560"/>
            <a:ext cx="112471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7F2E7"/>
              </a:buClr>
              <a:buSzPts val="1400"/>
              <a:buFont typeface="Calibri"/>
              <a:buNone/>
            </a:pPr>
            <a:r>
              <a:rPr i="1" lang="en-US" sz="1400">
                <a:solidFill>
                  <a:srgbClr val="F7F2E7"/>
                </a:solidFill>
                <a:latin typeface="Calibri"/>
                <a:ea typeface="Calibri"/>
                <a:cs typeface="Calibri"/>
                <a:sym typeface="Calibri"/>
              </a:rPr>
              <a:t>Founders, Elevate Strategy &amp; Consulting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6"/>
          <p:cNvSpPr/>
          <p:nvPr/>
        </p:nvSpPr>
        <p:spPr>
          <a:xfrm>
            <a:off x="457200" y="5303520"/>
            <a:ext cx="112471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</a:pPr>
            <a:r>
              <a:rPr lang="en-US"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elevatescgroup.com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6"/>
          <p:cNvSpPr/>
          <p:nvPr/>
        </p:nvSpPr>
        <p:spPr>
          <a:xfrm>
            <a:off x="457200" y="5669280"/>
            <a:ext cx="112471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9A9A9A"/>
              </a:buClr>
              <a:buSzPts val="1300"/>
              <a:buFont typeface="Calibri"/>
              <a:buNone/>
            </a:pPr>
            <a:r>
              <a:rPr lang="en-US" sz="1300">
                <a:solidFill>
                  <a:srgbClr val="9A9A9A"/>
                </a:solidFill>
                <a:latin typeface="Calibri"/>
                <a:ea typeface="Calibri"/>
                <a:cs typeface="Calibri"/>
                <a:sym typeface="Calibri"/>
              </a:rPr>
              <a:t>info@elevatescgroup.com  |  (678) 617-4102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2026-04-24T15:03:42Z</dcterms:created>
  <dc:creator>Elevate Strategy &amp; Consulting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f1df539-6093-4ec5-baaa-eb0dcc11254e_Enabled">
    <vt:lpwstr>true</vt:lpwstr>
  </property>
  <property fmtid="{D5CDD505-2E9C-101B-9397-08002B2CF9AE}" pid="3" name="MSIP_Label_1f1df539-6093-4ec5-baaa-eb0dcc11254e_SetDate">
    <vt:lpwstr>2026-04-24T15:17:19Z</vt:lpwstr>
  </property>
  <property fmtid="{D5CDD505-2E9C-101B-9397-08002B2CF9AE}" pid="4" name="MSIP_Label_1f1df539-6093-4ec5-baaa-eb0dcc11254e_Method">
    <vt:lpwstr>Standard</vt:lpwstr>
  </property>
  <property fmtid="{D5CDD505-2E9C-101B-9397-08002B2CF9AE}" pid="5" name="MSIP_Label_1f1df539-6093-4ec5-baaa-eb0dcc11254e_Name">
    <vt:lpwstr>General</vt:lpwstr>
  </property>
  <property fmtid="{D5CDD505-2E9C-101B-9397-08002B2CF9AE}" pid="6" name="MSIP_Label_1f1df539-6093-4ec5-baaa-eb0dcc11254e_SiteId">
    <vt:lpwstr>649fc29a-ece3-4a3b-a3c1-680a2f035a6e</vt:lpwstr>
  </property>
  <property fmtid="{D5CDD505-2E9C-101B-9397-08002B2CF9AE}" pid="7" name="MSIP_Label_1f1df539-6093-4ec5-baaa-eb0dcc11254e_ActionId">
    <vt:lpwstr>a5148f42-9d74-420f-b4d2-0750cdb18105</vt:lpwstr>
  </property>
  <property fmtid="{D5CDD505-2E9C-101B-9397-08002B2CF9AE}" pid="8" name="MSIP_Label_1f1df539-6093-4ec5-baaa-eb0dcc11254e_ContentBits">
    <vt:lpwstr>0</vt:lpwstr>
  </property>
  <property fmtid="{D5CDD505-2E9C-101B-9397-08002B2CF9AE}" pid="9" name="MSIP_Label_1f1df539-6093-4ec5-baaa-eb0dcc11254e_Tag">
    <vt:lpwstr>50, 3, 0, 1</vt:lpwstr>
  </property>
</Properties>
</file>